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94" r:id="rId3"/>
    <p:sldId id="325" r:id="rId4"/>
    <p:sldId id="304" r:id="rId5"/>
    <p:sldId id="326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  <p:sldId id="335" r:id="rId15"/>
    <p:sldId id="337" r:id="rId16"/>
    <p:sldId id="338" r:id="rId17"/>
    <p:sldId id="340" r:id="rId18"/>
    <p:sldId id="339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258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DC"/>
    <a:srgbClr val="57A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 autoAdjust="0"/>
    <p:restoredTop sz="94887" autoAdjust="0"/>
  </p:normalViewPr>
  <p:slideViewPr>
    <p:cSldViewPr>
      <p:cViewPr>
        <p:scale>
          <a:sx n="90" d="100"/>
          <a:sy n="90" d="100"/>
        </p:scale>
        <p:origin x="-1020" y="-198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9A8D1-282D-4CB4-B079-A0227878A21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8678D5-9226-4FE2-B213-0F6EB5D3F90A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</a:rPr>
            <a:t>Виды проверок</a:t>
          </a:r>
          <a:endParaRPr lang="ru-RU" sz="2800" b="1" dirty="0">
            <a:latin typeface="Arial Narrow" panose="020B0606020202030204" pitchFamily="34" charset="0"/>
          </a:endParaRPr>
        </a:p>
      </dgm:t>
    </dgm:pt>
    <dgm:pt modelId="{6FB30C8F-2C7A-4BEE-9E06-AE14EE03BE46}" type="parTrans" cxnId="{0038444A-626B-4F63-9887-E74F40E9D019}">
      <dgm:prSet/>
      <dgm:spPr/>
      <dgm:t>
        <a:bodyPr/>
        <a:lstStyle/>
        <a:p>
          <a:endParaRPr lang="ru-RU"/>
        </a:p>
      </dgm:t>
    </dgm:pt>
    <dgm:pt modelId="{BF04B1FC-7CC9-482F-A48A-6B40A87487CD}" type="sibTrans" cxnId="{0038444A-626B-4F63-9887-E74F40E9D019}">
      <dgm:prSet/>
      <dgm:spPr/>
      <dgm:t>
        <a:bodyPr/>
        <a:lstStyle/>
        <a:p>
          <a:endParaRPr lang="ru-RU"/>
        </a:p>
      </dgm:t>
    </dgm:pt>
    <dgm:pt modelId="{00C87767-09FA-446D-89D2-9117BCF9E2DC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проверка достоверности и полноты сведений о доходах, об имуществе и обязательствах имущественного характера</a:t>
          </a:r>
          <a:endParaRPr lang="ru-RU" sz="16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dgm:t>
    </dgm:pt>
    <dgm:pt modelId="{E616098E-B3F2-4883-82E0-5AA839A21885}" type="parTrans" cxnId="{CDF502D0-C4B8-4CEB-88D6-D4520BCBB39F}">
      <dgm:prSet/>
      <dgm:spPr/>
      <dgm:t>
        <a:bodyPr/>
        <a:lstStyle/>
        <a:p>
          <a:endParaRPr lang="ru-RU"/>
        </a:p>
      </dgm:t>
    </dgm:pt>
    <dgm:pt modelId="{1BD632EB-7C7A-4829-9F77-CB7961C7D4D7}" type="sibTrans" cxnId="{CDF502D0-C4B8-4CEB-88D6-D4520BCBB39F}">
      <dgm:prSet/>
      <dgm:spPr/>
      <dgm:t>
        <a:bodyPr/>
        <a:lstStyle/>
        <a:p>
          <a:endParaRPr lang="ru-RU"/>
        </a:p>
      </dgm:t>
    </dgm:pt>
    <dgm:pt modelId="{2C77CA7C-70D0-4082-8C12-4A1B193DFCD2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проверка соблюдения муниципальными служащими ограничений </a:t>
          </a:r>
          <a:b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и запретов, требований о предотвращении или урегулировании конфликта интересов, исполнения ими обязанностей, установленных Федеральным законом от 25.12.2008</a:t>
          </a:r>
          <a:b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№ 273-ФЗ «О противодействии коррупции» и другими федеральными законами</a:t>
          </a:r>
          <a:endParaRPr lang="ru-RU" sz="16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dgm:t>
    </dgm:pt>
    <dgm:pt modelId="{B38FD454-347C-437F-98A2-B7BA8CB04F0E}" type="parTrans" cxnId="{D946BB4A-48FC-4105-857F-34A28262A542}">
      <dgm:prSet/>
      <dgm:spPr/>
      <dgm:t>
        <a:bodyPr/>
        <a:lstStyle/>
        <a:p>
          <a:endParaRPr lang="ru-RU"/>
        </a:p>
      </dgm:t>
    </dgm:pt>
    <dgm:pt modelId="{16CF7BBC-9FF8-40C5-82EC-45F3ABF17D77}" type="sibTrans" cxnId="{D946BB4A-48FC-4105-857F-34A28262A542}">
      <dgm:prSet/>
      <dgm:spPr/>
      <dgm:t>
        <a:bodyPr/>
        <a:lstStyle/>
        <a:p>
          <a:endParaRPr lang="ru-RU"/>
        </a:p>
      </dgm:t>
    </dgm:pt>
    <dgm:pt modelId="{C754F98A-73F1-42B0-BA37-A20DAD4B849B}" type="pres">
      <dgm:prSet presAssocID="{3D59A8D1-282D-4CB4-B079-A0227878A2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2CF9D0-8178-411B-B76E-9E001549BB97}" type="pres">
      <dgm:prSet presAssocID="{C08678D5-9226-4FE2-B213-0F6EB5D3F90A}" presName="root" presStyleCnt="0"/>
      <dgm:spPr/>
    </dgm:pt>
    <dgm:pt modelId="{20D271C9-EEFF-4347-B913-7A0269C7078B}" type="pres">
      <dgm:prSet presAssocID="{C08678D5-9226-4FE2-B213-0F6EB5D3F90A}" presName="rootComposite" presStyleCnt="0"/>
      <dgm:spPr/>
    </dgm:pt>
    <dgm:pt modelId="{92A9CB2F-DC66-4233-B16F-04491A0F4C9F}" type="pres">
      <dgm:prSet presAssocID="{C08678D5-9226-4FE2-B213-0F6EB5D3F90A}" presName="rootText" presStyleLbl="node1" presStyleIdx="0" presStyleCnt="1" custScaleX="171010" custScaleY="61396"/>
      <dgm:spPr/>
      <dgm:t>
        <a:bodyPr/>
        <a:lstStyle/>
        <a:p>
          <a:endParaRPr lang="ru-RU"/>
        </a:p>
      </dgm:t>
    </dgm:pt>
    <dgm:pt modelId="{24E9611A-2D66-42EE-85A6-D96A71A12E58}" type="pres">
      <dgm:prSet presAssocID="{C08678D5-9226-4FE2-B213-0F6EB5D3F90A}" presName="rootConnector" presStyleLbl="node1" presStyleIdx="0" presStyleCnt="1"/>
      <dgm:spPr/>
      <dgm:t>
        <a:bodyPr/>
        <a:lstStyle/>
        <a:p>
          <a:endParaRPr lang="ru-RU"/>
        </a:p>
      </dgm:t>
    </dgm:pt>
    <dgm:pt modelId="{44BB7A14-84B9-441A-AC2F-A7C6B6433FDB}" type="pres">
      <dgm:prSet presAssocID="{C08678D5-9226-4FE2-B213-0F6EB5D3F90A}" presName="childShape" presStyleCnt="0"/>
      <dgm:spPr/>
    </dgm:pt>
    <dgm:pt modelId="{5B3EB3E0-310C-4DFD-8726-26E51DFD4D9D}" type="pres">
      <dgm:prSet presAssocID="{E616098E-B3F2-4883-82E0-5AA839A21885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8DA6C48-5D34-4E04-B608-A95CCE9D6748}" type="pres">
      <dgm:prSet presAssocID="{00C87767-09FA-446D-89D2-9117BCF9E2DC}" presName="childText" presStyleLbl="bgAcc1" presStyleIdx="0" presStyleCnt="2" custScaleX="586705" custScaleY="68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A47A9-A3E0-4765-A5DE-2A96288A0E95}" type="pres">
      <dgm:prSet presAssocID="{B38FD454-347C-437F-98A2-B7BA8CB04F0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4BC5F41-BA50-4382-B8D2-8AB7C5E4ED21}" type="pres">
      <dgm:prSet presAssocID="{2C77CA7C-70D0-4082-8C12-4A1B193DFCD2}" presName="childText" presStyleLbl="bgAcc1" presStyleIdx="1" presStyleCnt="2" custScaleX="591785" custScaleY="129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46BB4A-48FC-4105-857F-34A28262A542}" srcId="{C08678D5-9226-4FE2-B213-0F6EB5D3F90A}" destId="{2C77CA7C-70D0-4082-8C12-4A1B193DFCD2}" srcOrd="1" destOrd="0" parTransId="{B38FD454-347C-437F-98A2-B7BA8CB04F0E}" sibTransId="{16CF7BBC-9FF8-40C5-82EC-45F3ABF17D77}"/>
    <dgm:cxn modelId="{FE1B5E63-464F-4C1A-ADCD-BADD5411F645}" type="presOf" srcId="{B38FD454-347C-437F-98A2-B7BA8CB04F0E}" destId="{17CA47A9-A3E0-4765-A5DE-2A96288A0E95}" srcOrd="0" destOrd="0" presId="urn:microsoft.com/office/officeart/2005/8/layout/hierarchy3"/>
    <dgm:cxn modelId="{CDF502D0-C4B8-4CEB-88D6-D4520BCBB39F}" srcId="{C08678D5-9226-4FE2-B213-0F6EB5D3F90A}" destId="{00C87767-09FA-446D-89D2-9117BCF9E2DC}" srcOrd="0" destOrd="0" parTransId="{E616098E-B3F2-4883-82E0-5AA839A21885}" sibTransId="{1BD632EB-7C7A-4829-9F77-CB7961C7D4D7}"/>
    <dgm:cxn modelId="{2AE5F63C-CFDE-4E84-B42C-CC1263014411}" type="presOf" srcId="{C08678D5-9226-4FE2-B213-0F6EB5D3F90A}" destId="{92A9CB2F-DC66-4233-B16F-04491A0F4C9F}" srcOrd="0" destOrd="0" presId="urn:microsoft.com/office/officeart/2005/8/layout/hierarchy3"/>
    <dgm:cxn modelId="{A8071A61-BA37-4DBC-BDCE-02EF45C12383}" type="presOf" srcId="{C08678D5-9226-4FE2-B213-0F6EB5D3F90A}" destId="{24E9611A-2D66-42EE-85A6-D96A71A12E58}" srcOrd="1" destOrd="0" presId="urn:microsoft.com/office/officeart/2005/8/layout/hierarchy3"/>
    <dgm:cxn modelId="{30F8BBE2-0A0C-4C13-A32B-FA1479759627}" type="presOf" srcId="{2C77CA7C-70D0-4082-8C12-4A1B193DFCD2}" destId="{44BC5F41-BA50-4382-B8D2-8AB7C5E4ED21}" srcOrd="0" destOrd="0" presId="urn:microsoft.com/office/officeart/2005/8/layout/hierarchy3"/>
    <dgm:cxn modelId="{622222E8-4A2C-414C-ABEA-2221C8EA0716}" type="presOf" srcId="{3D59A8D1-282D-4CB4-B079-A0227878A218}" destId="{C754F98A-73F1-42B0-BA37-A20DAD4B849B}" srcOrd="0" destOrd="0" presId="urn:microsoft.com/office/officeart/2005/8/layout/hierarchy3"/>
    <dgm:cxn modelId="{D959A3BE-9599-49F9-A839-F13024CD1C98}" type="presOf" srcId="{E616098E-B3F2-4883-82E0-5AA839A21885}" destId="{5B3EB3E0-310C-4DFD-8726-26E51DFD4D9D}" srcOrd="0" destOrd="0" presId="urn:microsoft.com/office/officeart/2005/8/layout/hierarchy3"/>
    <dgm:cxn modelId="{0038444A-626B-4F63-9887-E74F40E9D019}" srcId="{3D59A8D1-282D-4CB4-B079-A0227878A218}" destId="{C08678D5-9226-4FE2-B213-0F6EB5D3F90A}" srcOrd="0" destOrd="0" parTransId="{6FB30C8F-2C7A-4BEE-9E06-AE14EE03BE46}" sibTransId="{BF04B1FC-7CC9-482F-A48A-6B40A87487CD}"/>
    <dgm:cxn modelId="{F9400795-F120-4F6E-B823-219570B95BFB}" type="presOf" srcId="{00C87767-09FA-446D-89D2-9117BCF9E2DC}" destId="{F8DA6C48-5D34-4E04-B608-A95CCE9D6748}" srcOrd="0" destOrd="0" presId="urn:microsoft.com/office/officeart/2005/8/layout/hierarchy3"/>
    <dgm:cxn modelId="{66C03E83-7593-4247-BC15-2B942C54B139}" type="presParOf" srcId="{C754F98A-73F1-42B0-BA37-A20DAD4B849B}" destId="{7E2CF9D0-8178-411B-B76E-9E001549BB97}" srcOrd="0" destOrd="0" presId="urn:microsoft.com/office/officeart/2005/8/layout/hierarchy3"/>
    <dgm:cxn modelId="{058F2A08-5B17-4768-BC2E-417417A97A75}" type="presParOf" srcId="{7E2CF9D0-8178-411B-B76E-9E001549BB97}" destId="{20D271C9-EEFF-4347-B913-7A0269C7078B}" srcOrd="0" destOrd="0" presId="urn:microsoft.com/office/officeart/2005/8/layout/hierarchy3"/>
    <dgm:cxn modelId="{E6A8C7C2-18E3-4A57-A757-867EAA4D90EE}" type="presParOf" srcId="{20D271C9-EEFF-4347-B913-7A0269C7078B}" destId="{92A9CB2F-DC66-4233-B16F-04491A0F4C9F}" srcOrd="0" destOrd="0" presId="urn:microsoft.com/office/officeart/2005/8/layout/hierarchy3"/>
    <dgm:cxn modelId="{915AC72D-EC8E-4A56-A21C-AC7CBFAF42A6}" type="presParOf" srcId="{20D271C9-EEFF-4347-B913-7A0269C7078B}" destId="{24E9611A-2D66-42EE-85A6-D96A71A12E58}" srcOrd="1" destOrd="0" presId="urn:microsoft.com/office/officeart/2005/8/layout/hierarchy3"/>
    <dgm:cxn modelId="{0417B62A-4F53-49A1-B2ED-5F54710F1AAB}" type="presParOf" srcId="{7E2CF9D0-8178-411B-B76E-9E001549BB97}" destId="{44BB7A14-84B9-441A-AC2F-A7C6B6433FDB}" srcOrd="1" destOrd="0" presId="urn:microsoft.com/office/officeart/2005/8/layout/hierarchy3"/>
    <dgm:cxn modelId="{A86B3580-8078-4639-8988-F65DDF626C3D}" type="presParOf" srcId="{44BB7A14-84B9-441A-AC2F-A7C6B6433FDB}" destId="{5B3EB3E0-310C-4DFD-8726-26E51DFD4D9D}" srcOrd="0" destOrd="0" presId="urn:microsoft.com/office/officeart/2005/8/layout/hierarchy3"/>
    <dgm:cxn modelId="{E4507FC4-36C9-4F15-97F3-BD5AC7A3F408}" type="presParOf" srcId="{44BB7A14-84B9-441A-AC2F-A7C6B6433FDB}" destId="{F8DA6C48-5D34-4E04-B608-A95CCE9D6748}" srcOrd="1" destOrd="0" presId="urn:microsoft.com/office/officeart/2005/8/layout/hierarchy3"/>
    <dgm:cxn modelId="{97139BB3-CD85-4000-B411-88E41132B252}" type="presParOf" srcId="{44BB7A14-84B9-441A-AC2F-A7C6B6433FDB}" destId="{17CA47A9-A3E0-4765-A5DE-2A96288A0E95}" srcOrd="2" destOrd="0" presId="urn:microsoft.com/office/officeart/2005/8/layout/hierarchy3"/>
    <dgm:cxn modelId="{3418015F-0164-4290-830D-3AC7E901DD87}" type="presParOf" srcId="{44BB7A14-84B9-441A-AC2F-A7C6B6433FDB}" destId="{44BC5F41-BA50-4382-B8D2-8AB7C5E4ED2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9CB2F-DC66-4233-B16F-04491A0F4C9F}">
      <dsp:nvSpPr>
        <dsp:cNvPr id="0" name=""/>
        <dsp:cNvSpPr/>
      </dsp:nvSpPr>
      <dsp:spPr>
        <a:xfrm>
          <a:off x="4478" y="270330"/>
          <a:ext cx="2742212" cy="492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anose="020B0606020202030204" pitchFamily="34" charset="0"/>
            </a:rPr>
            <a:t>Виды проверок</a:t>
          </a:r>
          <a:endParaRPr lang="ru-RU" sz="2800" b="1" kern="1200" dirty="0">
            <a:latin typeface="Arial Narrow" panose="020B0606020202030204" pitchFamily="34" charset="0"/>
          </a:endParaRPr>
        </a:p>
      </dsp:txBody>
      <dsp:txXfrm>
        <a:off x="18896" y="284748"/>
        <a:ext cx="2713376" cy="463418"/>
      </dsp:txXfrm>
    </dsp:sp>
    <dsp:sp modelId="{5B3EB3E0-310C-4DFD-8726-26E51DFD4D9D}">
      <dsp:nvSpPr>
        <dsp:cNvPr id="0" name=""/>
        <dsp:cNvSpPr/>
      </dsp:nvSpPr>
      <dsp:spPr>
        <a:xfrm>
          <a:off x="278699" y="762585"/>
          <a:ext cx="274221" cy="475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012"/>
              </a:lnTo>
              <a:lnTo>
                <a:pt x="274221" y="47501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A6C48-5D34-4E04-B608-A95CCE9D6748}">
      <dsp:nvSpPr>
        <dsp:cNvPr id="0" name=""/>
        <dsp:cNvSpPr/>
      </dsp:nvSpPr>
      <dsp:spPr>
        <a:xfrm>
          <a:off x="552921" y="963027"/>
          <a:ext cx="7526437" cy="549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проверка достоверности и полноты сведений о доходах, об имуществе и обязательствах имущественного характера</a:t>
          </a:r>
          <a:endParaRPr lang="ru-RU" sz="1600" b="1" kern="1200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dsp:txBody>
      <dsp:txXfrm>
        <a:off x="569005" y="979111"/>
        <a:ext cx="7494269" cy="516972"/>
      </dsp:txXfrm>
    </dsp:sp>
    <dsp:sp modelId="{17CA47A9-A3E0-4765-A5DE-2A96288A0E95}">
      <dsp:nvSpPr>
        <dsp:cNvPr id="0" name=""/>
        <dsp:cNvSpPr/>
      </dsp:nvSpPr>
      <dsp:spPr>
        <a:xfrm>
          <a:off x="278699" y="762585"/>
          <a:ext cx="274221" cy="147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722"/>
              </a:lnTo>
              <a:lnTo>
                <a:pt x="274221" y="147072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C5F41-BA50-4382-B8D2-8AB7C5E4ED21}">
      <dsp:nvSpPr>
        <dsp:cNvPr id="0" name=""/>
        <dsp:cNvSpPr/>
      </dsp:nvSpPr>
      <dsp:spPr>
        <a:xfrm>
          <a:off x="552921" y="1712610"/>
          <a:ext cx="7591605" cy="10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проверка соблюдения муниципальными служащими ограничений </a:t>
          </a:r>
          <a:b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и запретов, требований о предотвращении или урегулировании конфликта интересов, исполнения ими обязанностей, установленных Федеральным законом от 25.12.2008</a:t>
          </a:r>
          <a:b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№ 273-ФЗ «О противодействии коррупции» и другими федеральными законами</a:t>
          </a:r>
          <a:endParaRPr lang="ru-RU" sz="1600" b="1" kern="1200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dsp:txBody>
      <dsp:txXfrm>
        <a:off x="583422" y="1743111"/>
        <a:ext cx="7530603" cy="98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CAF1-FEFE-4A03-B6C8-43C03D6A6E24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43A4B-3946-4CE5-AF68-0D7B501C9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276" y="1059582"/>
            <a:ext cx="8263172" cy="181372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«О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правоприменении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 органами местного самоуправления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муниципальных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образований Ленинградской области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законодательства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противодействии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коррупции»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52" y="3086004"/>
            <a:ext cx="9073007" cy="123597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Пунисон Лиана Ильдусовна</a:t>
            </a:r>
          </a:p>
          <a:p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Начальник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отдела по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работе с муниципальными образованиями управления профилактики коррупционных и иных правонарушений Администрации Губернатора и Правительства                  Ленинградской области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940076"/>
            <a:ext cx="7650088" cy="45719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2988369"/>
            <a:ext cx="5292080" cy="675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48236" y="24408"/>
            <a:ext cx="7816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433579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антикоррупционных проверок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915566"/>
            <a:ext cx="8149005" cy="122413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Проверка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осуществляется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кадровой службой или должностным лицом самостоятельно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 срок, не превышающий 60 дней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 дня принятия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решения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ее проведении.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Срок проверки может быть продлен до 90 дней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представителем нанимателя (работодателем).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8710" y="2292102"/>
            <a:ext cx="8149005" cy="9679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ходе проверки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предусмотрено право инициирования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представителем нанимателя (работодателем) перед Губернатором Ленинградской области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предложений о направлении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им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запроса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68710" y="3435846"/>
            <a:ext cx="8149005" cy="9679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Запросы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представлении сведений, составляющих банковскую, налоговую или иную охраняемую законом тайну, запросы в правоохранительные органы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направляются Губернатором Ленинградской области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9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Содержание запросов: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68710" y="699542"/>
            <a:ext cx="8423770" cy="432048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нормативный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правовой акт, на основании которого направляется запрос;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фамилия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имя, отчество, дата и место рождения, место регистрации, жительства и(или) пребывания, должность и место работы (службы), вид и реквизиты документа, удостоверяющего личность;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содержание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объем сведений, подлежащих проверке;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срок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представления запрашиваемых сведений;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указываются сведения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послужившие основанием для проверки;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указываются государственные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органы и организации, в которые направлялись (направлены) запросы, и вопросы, которые в них ставились;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дается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ссылка на соответствующие положения Федерального закона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«Об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оперативно-розыскной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деятельности»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или на положения федеральных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законов, в соответствии</a:t>
            </a:r>
            <a:b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которыми сведения, послужившие основанием для проверки, отнесены к сведениям, составляющим банковскую, налоговую или иную охраняемую законом тайну;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указывается ИНН (в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случае направления запроса в налоговые органы Российской Федерации).</a:t>
            </a:r>
          </a:p>
        </p:txBody>
      </p:sp>
    </p:spTree>
    <p:extLst>
      <p:ext uri="{BB962C8B-B14F-4D97-AF65-F5344CB8AC3E}">
        <p14:creationId xmlns:p14="http://schemas.microsoft.com/office/powerpoint/2010/main" val="25163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антикоррупционных проверок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915566"/>
            <a:ext cx="8149005" cy="37444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 докладе по результатам проверки </a:t>
            </a:r>
            <a:r>
              <a:rPr lang="ru-RU" sz="19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должно содержаться одно из следующих предложений</a:t>
            </a:r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</a:p>
          <a:p>
            <a:pPr algn="l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 о назначении гражданина на должность муниципальной службы;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об отказе гражданину в назначении на должность муниципальной службы;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об отсутствии оснований для применения к муниципальному служащему мер юридической ответственности;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о применении к муниципальному служащему мер юридической ответственности;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о представлении материалов проверки в соответствующую комиссию по соблюдению требований к служебному поведению муниципальных служащих и урегулированию конфликта интересов.</a:t>
            </a:r>
          </a:p>
          <a:p>
            <a:pPr algn="l"/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антикоррупционных проверок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915566"/>
            <a:ext cx="8279754" cy="37444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Представитель нанимателя (работодатель), рассмотрев доклад </a:t>
            </a:r>
          </a:p>
          <a:p>
            <a:pPr algn="l"/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 соответствующее предложение, принимает одно из следующих решений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</a:p>
          <a:p>
            <a:pPr algn="l"/>
            <a:endParaRPr lang="ru-RU" sz="11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назначить гражданина на должность муниципальной службы;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отказать гражданину в назначении на должность муниципальной службы;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применить к муниципальному служащему меры юридической ответственности;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представить материалы проверки в соответствующую комиссию по соблюдению требований к служебному поведению муниципальных служащих и урегулированию конфликта интересов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987574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43078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59" y="1491630"/>
            <a:ext cx="8149005" cy="165618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Порядок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проверки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достоверности и полноты сведений о доходах, расходах, об имуществе и обязательствах имущественного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характера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применения мер ответственности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отношении глав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лиц, замещающих муниципальные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должности,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определен в статье 3 областного закона от 20.01.2020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№ 7-оз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3070" y="3506964"/>
            <a:ext cx="8149005" cy="100811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Проверка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в отношении указанных лиц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осуществляется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органом</a:t>
            </a:r>
            <a:b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профилактике коррупционных и иных правонарушений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по решению Губернатора Ленинградской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4652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987574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43078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2786" y="1203598"/>
            <a:ext cx="8539693" cy="381642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Основанием для принятия решения о проведении проверки является достаточная информация, представленная в письменном виде: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правоохранительными органами, иными государственными органами, органами местного самоуправления и их должностными лицами;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органом по профилактике коррупционных и иных правонарушений;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постоянно действующими руководящими органами политических партий и их региональных, местных отделений и зарегистрированных в соответствии с законом иных общероссийских, межрегиональных и региональных, местных общественных объединений, не являющихся политическими партиями;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Общественной палатой Российской Федерации, Общественной палатой Ленинградской области, общественными палатами (советами) муниципальных образований;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общероссийскими, региональными и муниципальными средствами массовой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0405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987574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43078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59" y="1491630"/>
            <a:ext cx="8149005" cy="72008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Информация анонимного характера не может служить основанием для проверки.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59" y="2498852"/>
            <a:ext cx="8149005" cy="72097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Проверка осуществляется в срок, не превышающий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60 календарных дней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со дня принятия решения о ее проведении. 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23070" y="3435846"/>
            <a:ext cx="8149005" cy="136815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Срок проверки может быть продлен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Губернатором Ленинградской области или специально уполномоченным им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заместителем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30 календарных дней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при этом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общий срок осуществления проверки не может превышать 90 календарных дней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7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9774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41790" y="708920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62032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При осуществлении проверки должностные лица органа по профилактике коррупционных и иных правонарушений вправе: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2786" y="987574"/>
            <a:ext cx="8539693" cy="403244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проводить беседу с гражданином или лицом, замещающим должность главы местной администрации по контракту, муниципальную должность;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изучать представленные гражданином или лицом, замещающим должность главы местной администрации по контракту, муниципальную должность, сведения о доходах, расходах, об имуществе и обязательствах имущественного характера и дополнительные материалы;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получать от проверяемого лица пояснения по представленным им сведениям и дополнительным материалам;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подготавливать для направления в установленном порядке запросы;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наводить справки у физических лиц и получать от них информацию с их согласия;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6) осуществлять анализ сведений, представленных проверяемым лицом.</a:t>
            </a:r>
          </a:p>
        </p:txBody>
      </p:sp>
    </p:spTree>
    <p:extLst>
      <p:ext uri="{BB962C8B-B14F-4D97-AF65-F5344CB8AC3E}">
        <p14:creationId xmlns:p14="http://schemas.microsoft.com/office/powerpoint/2010/main" val="3861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1131590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464240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Орган по профилактике коррупционных и иных правонарушений обеспечивает: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27127" y="1419622"/>
            <a:ext cx="7488832" cy="324036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уведомление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письменной форме проверяемого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осуществлении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отношении него проверки и разъяснение ему основания для проведения проверки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течение двух рабочих дней со дня получения соответствующего решения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 проведение в случае обращения проверяемого лица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беседы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ним, в ходе которой его информируют о том, какие сведения подлежат проверке, - в течение семи рабочих дней со дня получения указанного обращения, а при наличии уважительной причины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–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срок, согласованный с ним.</a:t>
            </a:r>
          </a:p>
        </p:txBody>
      </p:sp>
    </p:spTree>
    <p:extLst>
      <p:ext uri="{BB962C8B-B14F-4D97-AF65-F5344CB8AC3E}">
        <p14:creationId xmlns:p14="http://schemas.microsoft.com/office/powerpoint/2010/main" val="34270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0" y="279407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88941" y="992549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88941" y="27940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Проверяемое лицо в рамках проверки вправе: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27127" y="1707654"/>
            <a:ext cx="7488832" cy="295232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знакомиться с материалами проверки, давать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пояснения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письменной форме по вопросам проверки, по результатам проверки;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представлять дополнительные материалы и давать по ним пояснения в письменной форме;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обращаться в орган по профилактике коррупционных и иных правонарушений с подлежащим удовлетворению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ходатайством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проведении с ним беседы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699542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566648" y="771550"/>
            <a:ext cx="8124804" cy="72008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Федеральный закон от 06.10.2003 №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131-ФЗ «Об общих принципах организации местного самоуправления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Российской Федерации»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65498" y="97750"/>
            <a:ext cx="7704856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Правовое регулирование антикоррупционных механизмов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61900" y="1491630"/>
            <a:ext cx="8124804" cy="68407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Федеральный закон от 02.03.2007 №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25-ФЗ «О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муниципальной службе в Российской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Федерации»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6648" y="2175706"/>
            <a:ext cx="8124804" cy="46805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Федеральный закон от 25.12.2008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273-ФЗ «О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противодействии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коррупции»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66648" y="3263888"/>
            <a:ext cx="8124804" cy="72748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Областной закон Ленинградской области от 11.03.2008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14-оз «О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правовом регулировании муниципальной службы в Ленинградской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области»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561900" y="3991372"/>
            <a:ext cx="8124804" cy="102865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Областной закон Ленинградской области от 20.01.2020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7-оз «Об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отдельных вопросах реализации законодательства в сфере противодействия коррупции гражданами, претендующими на замещение должности главы местной администрации по контракту, муниципальной должности, а также лицами, замещающими указанные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должности»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66648" y="2643758"/>
            <a:ext cx="8124804" cy="62013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Федеральный закон от 03.12.2012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230-ФЗ «О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контроле за соответствием расходов лиц, замещающих государственные должности, и иных лиц их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доходам»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860305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5976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59" y="1059582"/>
            <a:ext cx="8149005" cy="136815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результатам проверки руководителем органа по профилактике коррупционных и иных правонарушений Губернатору Ленинградской области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срок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позднее 15 календарных дней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 дня окончания проверки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направляется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доклад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3069" y="2571750"/>
            <a:ext cx="8149005" cy="129614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докладе 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зависимости от выявленных нарушений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предлагается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обратиться в совет депутатов либо с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заявлением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 принятии иной меры ответственности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либо с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заявлением о досрочном прекращении полномочий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23070" y="3994189"/>
            <a:ext cx="8149005" cy="97919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Решение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 принятии той или иной меры ответственности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относится</a:t>
            </a:r>
            <a:b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исключительной компетенции представительного органа местного самоуправления или представителя работодателя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4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860305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59767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59" y="1059582"/>
            <a:ext cx="8149005" cy="19442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Представительный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 муниципального образования рассматривает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заявление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принимает решение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позднее чем через 30 дней со дня поступления заявления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Губернатора Ленинградской области, а если заявление поступило в период между сессиями представительного органа муниципального образования, 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позднее чем через три месяца со дня поступления такого заявления.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58" y="3156198"/>
            <a:ext cx="8149005" cy="1647800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случае обращения Губернатора Ленинградской области с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заявлением 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досрочном прекращении полномочий, а советом депутатов принято решение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применение меры, то Губернатор Ленинградской области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обратиться в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суд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с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административным исковым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заявлением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досрочном прекращении полномочий.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39569" y="195486"/>
            <a:ext cx="7860973" cy="936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К проверяемому лицу, представившему недостоверные или неполные сведения, если искажение этих сведений является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несущественным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, могут быть применены следующие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меры ответственности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00208" y="1275305"/>
            <a:ext cx="8539694" cy="367240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5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предупреждение;</a:t>
            </a:r>
          </a:p>
          <a:p>
            <a:pPr algn="l"/>
            <a:r>
              <a:rPr lang="ru-RU" sz="175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освобождение депутата, члена выборного органа местного самоуправления от должности в представительном органе муниципального образования, выборном органе местного самоуправления с лишением права занимать должности в представительном органе муниципального образования, выборном органе местного самоуправления до прекращения срока его полномочий;</a:t>
            </a:r>
          </a:p>
          <a:p>
            <a:pPr algn="l"/>
            <a:r>
              <a:rPr lang="ru-RU" sz="175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освобождение от осуществления полномочий на постоянной основе с лишением права осуществлять полномочия на постоянной основе до прекращения срока его полномочий;</a:t>
            </a:r>
          </a:p>
          <a:p>
            <a:pPr algn="l"/>
            <a:r>
              <a:rPr lang="ru-RU" sz="175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запрет занимать должности в представительном органе муниципального образования, выборном органе местного самоуправления до прекращения срока его полномочий;</a:t>
            </a:r>
          </a:p>
          <a:p>
            <a:pPr algn="l"/>
            <a:r>
              <a:rPr lang="ru-RU" sz="175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запрет исполнять полномочия на постоянной основе до прекращения срока его полномочий</a:t>
            </a:r>
            <a:r>
              <a:rPr lang="ru-RU" sz="175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75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" y="195486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987574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324050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проверок в отношении глав администраций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и лиц, замещающих муниципальные должности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57" y="1779662"/>
            <a:ext cx="8149005" cy="97210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Факт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направления заявления или обращения Губернатора Ленинградской области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устанавливает обязанность по его рассмотрению и принятию соответствующих мер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11556" y="3219822"/>
            <a:ext cx="8149005" cy="100811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Необходимо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допускать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затягивание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сроков рассмотрения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направленных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заявлений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(обращений) Губернатора Ленинградской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области.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7" y="72893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699542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78806"/>
            <a:ext cx="7860973" cy="439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Осуществление контроля за расходами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7811" y="843558"/>
            <a:ext cx="8149005" cy="136815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Полномочия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осуществлению контроля за расходами лиц, замещающих муниципальные должности, а также должности муниципальной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службы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возложены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 Администрацию Губернатора и Правительства Ленинградской области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22212" y="2283718"/>
            <a:ext cx="8149005" cy="273630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Основанием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для принятия решения об осуществлении контроля за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расходами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является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достаточная информация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том, что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лицом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его супругой (супругом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(или) несовершеннолетними детьми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 течение отчетного периода совершены сделки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(сделка) 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приобретению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земельного участка, другого объекта недвижимости, транспортного средства, ценных бумаг (долей участия,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паев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уставных (складочных) капиталах организаций), цифровых финансовых активов, цифровой валюты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 общую сумму, превышающую общий доход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его супруги (супруга)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 три последних года, предшествующих отчетному периоду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7" y="72893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699542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78806"/>
            <a:ext cx="7860973" cy="439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Осуществление контроля за расходами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7810" y="937997"/>
            <a:ext cx="8149005" cy="136815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Органы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подразделения и должностные лица, ответственные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профилактику коррупционных и иных правонарушений,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обязаны осуществлять анализ поступающих сведений о доходах, расходах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</a:t>
            </a:r>
            <a:b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имуществе и обязательствах имущественного характера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17810" y="2427734"/>
            <a:ext cx="8149005" cy="223224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случае, если в ходе осуществления контроля за расходами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выявлены обстоятельства, свидетельствующие о несоответствии расходов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а также расходов его супруги (супруга) и несовершеннолетних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детей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их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общему доходу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материалы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полученные в результате осуществления контроля за расходами, в трехдневный срок после его завершения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направляются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лицом, принявшим решение об осуществлении контроля за расходами,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 органы прокуратуры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2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1680777"/>
            <a:ext cx="9073008" cy="126453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Спасибо за внимание!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136442"/>
            <a:ext cx="7596336" cy="54006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3190448"/>
            <a:ext cx="5292080" cy="675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" y="33469"/>
            <a:ext cx="536408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87881" y="126125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533783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2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699542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551652" y="931690"/>
            <a:ext cx="8124804" cy="113600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Термин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«нормативные правовые акты Российской Федерации», используемый в Федеральном законе от 25.12.2008 № 273-ФЗ «О противодействии коррупции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», включает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себя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только нормативные правовые акты федерального и регионального уровней,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также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муниципальные правовые </a:t>
            </a:r>
            <a: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акты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65498" y="97750"/>
            <a:ext cx="7704856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Правовое регулирование антикоррупционных механизмов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51652" y="2220094"/>
            <a:ext cx="8124804" cy="63968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Необходимо </a:t>
            </a:r>
            <a: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своевременно приводить муниципальные правовые акты</a:t>
            </a:r>
            <a:b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 соответствие с федеральным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 </a:t>
            </a:r>
            <a:r>
              <a:rPr 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областным законодательством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551652" y="3012182"/>
            <a:ext cx="8124804" cy="135976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Федеральным законом от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21.12.2021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414-ФЗ «Об общих принципах организации публичной власти в субъектах Российской Федерации» установлены сроки приведения нормативных правовых актов субъектов Российской Федерации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соответствие федеральным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законам, который составляет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три месяца после дня его официального опубликования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6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антикоррупционных проверок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68710" y="843558"/>
            <a:ext cx="8149005" cy="100811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Порядок проведения проверок регламентирован </a:t>
            </a:r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областным законом </a:t>
            </a:r>
            <a:r>
              <a:rPr lang="ru-RU" sz="19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Ленинградской области от 11.03.2008 № 14-оз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«О правовом регулировании муниципальной службы в Ленинградской области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49719661"/>
              </p:ext>
            </p:extLst>
          </p:nvPr>
        </p:nvGraphicFramePr>
        <p:xfrm>
          <a:off x="468709" y="1923678"/>
          <a:ext cx="8149005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59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Применение взысканий в упрощенном порядке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67544" y="987574"/>
            <a:ext cx="8149005" cy="100811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Министерством труда и социальной защиты Российской Федерации разработана </a:t>
            </a:r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Типовая процедура применения взысканий в упрощенном </a:t>
            </a:r>
            <a:r>
              <a:rPr lang="ru-RU" sz="19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порядке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письмо Минтруда России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15.04.2022 №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28-6/10/П-2479).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2283718"/>
            <a:ext cx="8149005" cy="222386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 муниципальным служащим возможно </a:t>
            </a:r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применение взысканий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(за исключением увольнения в связи с утратой доверия) </a:t>
            </a:r>
            <a:r>
              <a:rPr lang="ru-RU" sz="19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без проведения антикоррупционной проверки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900" b="1" u="sng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 следующих условиях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согласия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данного служащего;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наличия его письменного объяснения;</a:t>
            </a:r>
          </a:p>
          <a:p>
            <a:pPr algn="l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признания им факта совершения коррупционного правонарушения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Проведение антикоррупционных проверок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915566"/>
            <a:ext cx="8149005" cy="403244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Основания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для осуществления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проверки – информация, направленная: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правоохранительными органами, иными государственными органами, органами местного самоуправления и их должностными лицами;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работниками кадровых служб (подразделений кадровых служб по профилактике коррупционных и иных правонарушений) органов местного самоуправления либо должностными лицами органа местного самоуправления, избирательной комиссии муниципального образования, ответственными за работу по профилактике коррупционных и иных правонарушений;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постоянно действующими руководящими органами политических партий и зарегистрированных в соответствии с законом иных общероссийских общественных объединений, не являющихся политическими партиями;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Общественной палатой Ленинградской области;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общероссийскими средствами массовой информации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57097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8718"/>
            <a:ext cx="7860973" cy="5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В ходе проверки необходимо: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710" y="915566"/>
            <a:ext cx="8149005" cy="1008112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В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течение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2-х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рабочих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дней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 дня принятия решения о проведении проверки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уведомить в письменной форме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гражданина или муниципального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служащего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начале в отношении его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проверки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7544" y="2076078"/>
            <a:ext cx="8149005" cy="179181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В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течение 7 рабочих дней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 дня обращения гражданина или муниципального служащего, а при наличии уважительной причины - в срок,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согласованный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гражданином или муниципальным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служащим,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необходимо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провести с ним беседу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в ходе которой он должен быть проинформирован о том, какие сведения, представляемые им, и соблюдение каких требований к служебному поведению муниципального служащего подлежат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проверке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92257" y="4011910"/>
            <a:ext cx="8149005" cy="792088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Предоставить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проверяемому лицу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возможность дать пояснения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рамках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3804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744561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33470"/>
            <a:ext cx="7860973" cy="685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При осуществлении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проверки самостоятельно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должностные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лица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кадровой службы или должностное лицо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вправе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276" y="987574"/>
            <a:ext cx="8640960" cy="381642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проводить беседу с гражданином или муниципальным служащим;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изучать представленные гражданином или муниципальным служащим сведения о доходах, об имуществе и обязательствах имущественного характера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дополнительные материалы;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получать от гражданина или муниципального служащего пояснения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представленным</a:t>
            </a:r>
            <a:b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сведениям и материалам;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принимать решение о направлении в установленном порядке запросов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органы прокуратуры Российской Федерации, иные федеральные государственные органы, государственные органы субъектов Российской Федерации, территориальные органы федеральных государственных органов, органы местного самоуправления, на предприятия, в учреждения, организации и общественные объединения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имеющихся у них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сведениях;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наводить справки у физических лиц и получать от них информацию с их согласия;</a:t>
            </a:r>
          </a:p>
          <a:p>
            <a:pPr algn="l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6) осуществлять анализ сведений, представленных гражданином или муниципальным служащим.</a:t>
            </a:r>
          </a:p>
        </p:txBody>
      </p:sp>
    </p:spTree>
    <p:extLst>
      <p:ext uri="{BB962C8B-B14F-4D97-AF65-F5344CB8AC3E}">
        <p14:creationId xmlns:p14="http://schemas.microsoft.com/office/powerpoint/2010/main" val="40979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55576" y="744561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267494"/>
            <a:ext cx="7860973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Гражданин или муниципальный служащий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в ходе проверки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вправе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43608" y="1203598"/>
            <a:ext cx="7416824" cy="3096344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давать пояснения в письменной форме: в ходе проверки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результатам проверки;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представлять дополнительные материалы и давать по ним пояснения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письменной форме;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обращаться в кадровую службу органа местного самоуправления </a:t>
            </a: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или к должностному лицу с подлежащим удовлетворению ходатайством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проведении с ним беседы.</a:t>
            </a:r>
          </a:p>
        </p:txBody>
      </p:sp>
    </p:spTree>
    <p:extLst>
      <p:ext uri="{BB962C8B-B14F-4D97-AF65-F5344CB8AC3E}">
        <p14:creationId xmlns:p14="http://schemas.microsoft.com/office/powerpoint/2010/main" val="38620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2506</TotalTime>
  <Words>1708</Words>
  <Application>Microsoft Office PowerPoint</Application>
  <PresentationFormat>Экран (16:9)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«О правоприменении органами местного самоуправления муниципальных образований Ленинградской области законодательства о противодействии коррупции»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надлежащего исполнения государственными гражданскими служащими Ленинградской области  обязанности по представлению  сведений о доходах, расходах,  об имуществе и обязательствах имущественного характера</dc:title>
  <dc:creator>Алина Витальевна Лаврушина</dc:creator>
  <cp:lastModifiedBy>Анна</cp:lastModifiedBy>
  <cp:revision>480</cp:revision>
  <dcterms:created xsi:type="dcterms:W3CDTF">2016-03-28T08:37:28Z</dcterms:created>
  <dcterms:modified xsi:type="dcterms:W3CDTF">2022-08-09T11:01:14Z</dcterms:modified>
</cp:coreProperties>
</file>