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91" r:id="rId3"/>
    <p:sldId id="295" r:id="rId4"/>
    <p:sldId id="296" r:id="rId5"/>
    <p:sldId id="298" r:id="rId6"/>
    <p:sldId id="301" r:id="rId7"/>
    <p:sldId id="303" r:id="rId8"/>
    <p:sldId id="304" r:id="rId9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04" autoAdjust="0"/>
    <p:restoredTop sz="86400" autoAdjust="0"/>
  </p:normalViewPr>
  <p:slideViewPr>
    <p:cSldViewPr>
      <p:cViewPr varScale="1">
        <p:scale>
          <a:sx n="81" d="100"/>
          <a:sy n="81" d="100"/>
        </p:scale>
        <p:origin x="108" y="7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71BC3951-2DDC-4C4A-A2E5-BBBEC3AA9626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6EC3065-C884-42D3-B948-3DD2545C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99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DED19DE2-97F1-430C-8518-93640BCA3881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95CE0EC2-463B-44BF-9BA3-F4513546B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31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0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4EEA95-25EA-4FDE-8E7A-6AFF7314CE0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30.01.2020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96579-88E2-47F6-914B-B68490905E8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0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98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F7438-DCE0-4AF7-B3BD-107ACA530C80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30.01.2020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ADED-770D-4005-9FF6-4ADA30DB4FB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2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5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4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1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2" indent="0">
              <a:buNone/>
              <a:defRPr sz="2800"/>
            </a:lvl2pPr>
            <a:lvl3pPr marL="914344" indent="0">
              <a:buNone/>
              <a:defRPr sz="2400"/>
            </a:lvl3pPr>
            <a:lvl4pPr marL="1371516" indent="0">
              <a:buNone/>
              <a:defRPr sz="2000"/>
            </a:lvl4pPr>
            <a:lvl5pPr marL="1828688" indent="0">
              <a:buNone/>
              <a:defRPr sz="2000"/>
            </a:lvl5pPr>
            <a:lvl6pPr marL="2285859" indent="0">
              <a:buNone/>
              <a:defRPr sz="2000"/>
            </a:lvl6pPr>
            <a:lvl7pPr marL="2743032" indent="0">
              <a:buNone/>
              <a:defRPr sz="2000"/>
            </a:lvl7pPr>
            <a:lvl8pPr marL="3200204" indent="0">
              <a:buNone/>
              <a:defRPr sz="2000"/>
            </a:lvl8pPr>
            <a:lvl9pPr marL="365737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3D58-B2F1-4DAA-BA25-C08972F6CC8D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9143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4" indent="-285732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2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4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6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8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1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8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9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24324"/>
            <a:ext cx="4017079" cy="12652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45" y="1081746"/>
            <a:ext cx="8532844" cy="3749366"/>
          </a:xfrm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распространении эксперимента по установлению специального налогового режима </a:t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«Налог на профессиональный доход» на территорию Ленинградской </a:t>
            </a:r>
            <a:r>
              <a:rPr lang="ru-RU" sz="24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области</a:t>
            </a: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Нерушай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Ивановна 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малого, среднего бизнеса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потребительского рынка Ленинградской области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января </a:t>
            </a:r>
            <a:r>
              <a:rPr lang="ru-RU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8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4483" y="36757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 установлению </a:t>
            </a:r>
            <a:r>
              <a:rPr lang="ru-RU" sz="24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специального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режима «Налог на профессиональный доход» </a:t>
            </a:r>
            <a:endParaRPr lang="ru-RU" sz="2200" b="1" cap="all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203598"/>
            <a:ext cx="8712968" cy="2880320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100566" y="4110291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344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422-ФЗ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1218" y="1342782"/>
            <a:ext cx="7416824" cy="2381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профессиональный доход — это не дополнительный налог, а новый специальный налоговый режим.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можно перейти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 с 2020 года.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налогоплательщиков, которые не перейдут на этот налоговый режим, остается обязанность платить налоги с учетом других систем налогообложения, которые они применяют в обычном порядке.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 налога на профессиональный доход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2942" y="910533"/>
            <a:ext cx="7632848" cy="509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и ИП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366" y="1563638"/>
            <a:ext cx="8849267" cy="34563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реализующие подакцизные товары и товары, подлежащие обязательной маркировке;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осуществляющие перепродажу товаров (за исключением продажи товаров для личных нужд);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занимающиеся добычей (реализацией) полезных ископаемых;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имеющие работников, с которыми состоят в трудовых отношениях;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ведущие предпринимательскую деятельность на основе договоров поручения, договоров комиссии или агентских договоров;</a:t>
            </a:r>
          </a:p>
          <a:p>
            <a:pPr algn="just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применяющие иные спец.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режимы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уплачивающие НДФЛ;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дохода в сумме 2,4 млн.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3305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00467" y="1203598"/>
            <a:ext cx="1944216" cy="31683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5219" y="2301720"/>
            <a:ext cx="2473179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5219" y="3543858"/>
            <a:ext cx="2473180" cy="14041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959675"/>
            <a:ext cx="165618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2301" y="2443779"/>
            <a:ext cx="2684407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ФЛ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1" y="3597864"/>
            <a:ext cx="2376265" cy="124213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47864" y="2949792"/>
            <a:ext cx="2736304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3828" y="2949792"/>
            <a:ext cx="2304256" cy="81009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88399" y="1797657"/>
            <a:ext cx="720080" cy="32403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696411" y="3543858"/>
            <a:ext cx="679858" cy="3654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220072" y="627534"/>
            <a:ext cx="3744416" cy="42124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20072" y="1113588"/>
            <a:ext cx="3798092" cy="372641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доход:</a:t>
            </a:r>
            <a:endParaRPr kumimoji="0" lang="ru-RU" sz="2000" b="1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рамках трудового договора;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недвижимого имущества, транспортных средств;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lang="ru-RU" baseline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</a:t>
            </a: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продажи имущества, использовавшегося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личных целях;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реализации долей в уставном капитале организаций;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натуральной форме;</a:t>
            </a: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5221" y="1113588"/>
            <a:ext cx="2473178" cy="10261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использования имущества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96411" y="2949792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342356" y="123478"/>
            <a:ext cx="6614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уплаты налога</a:t>
            </a:r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исчисления налога. Налоговое освобождение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2424698"/>
            <a:ext cx="4594482" cy="867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Плательщики: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физические лица;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4250460" y="1887561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-1860000">
            <a:off x="2520527" y="1930788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860000">
            <a:off x="6094819" y="1943210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4168941" y="3314995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04503" y="207480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-4920000">
            <a:off x="2398220" y="20746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200000">
            <a:off x="4023316" y="196302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-2460000">
            <a:off x="4097713" y="199861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-900000">
            <a:off x="5919753" y="2073791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3360000">
            <a:off x="5910260" y="21675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95534" y="929876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 с доходов, которые облагаются НПД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9852" y="923475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(кроме «ввозного», «агента»)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09270" y="947132"/>
            <a:ext cx="2811201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(их можно будет перечислять добровольно)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1458" y="3747044"/>
            <a:ext cx="7704856" cy="1251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дохода от реализации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дохода от реализации ИП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4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 налога на профессиональный доход</a:t>
            </a:r>
          </a:p>
          <a:p>
            <a:pPr algn="ctr"/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2905" y="1165852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975" y="1323807"/>
            <a:ext cx="7899473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5943868" y="1491630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3000000" flipV="1">
            <a:off x="5940152" y="1745041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3000000" flipV="1">
            <a:off x="5940150" y="1648239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22190"/>
              </p:ext>
            </p:extLst>
          </p:nvPr>
        </p:nvGraphicFramePr>
        <p:xfrm>
          <a:off x="962183" y="24568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вычета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6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49" y="3026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ВОСЕМЬ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 </a:t>
            </a:r>
            <a:b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ЛЕГАЛЬНОГО САМОЗАНЯТОГО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7504" y="0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18277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7204" y="1029830"/>
            <a:ext cx="8784976" cy="3675855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4%  с физлицами,  6% с </a:t>
            </a:r>
            <a:r>
              <a:rPr lang="ru-RU" sz="8800" dirty="0" err="1">
                <a:latin typeface="Times New Roman"/>
                <a:ea typeface="Calibri"/>
              </a:rPr>
              <a:t>юрлицами</a:t>
            </a:r>
            <a:endParaRPr lang="ru-RU" sz="88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 надо покупать ККТ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Нет отчетов и  декларации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работать без регистрации в качестве ИП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Сумма вычета -10 000 рублей, ставка 4%   до 3%; ставка 6%     до 4%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Клиент сам указывает какие доходы облагать налогом                            </a:t>
            </a:r>
            <a:r>
              <a:rPr lang="ru-RU" sz="8800" b="1" dirty="0">
                <a:solidFill>
                  <a:srgbClr val="0070C0"/>
                </a:solidFill>
                <a:latin typeface="Times New Roman"/>
                <a:ea typeface="Calibri"/>
              </a:rPr>
              <a:t>(1 раз в месяц!)</a:t>
            </a:r>
            <a:endParaRPr lang="ru-RU" sz="8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не платить страховые </a:t>
            </a:r>
            <a:r>
              <a:rPr lang="ru-RU" sz="8800" dirty="0" smtClean="0">
                <a:latin typeface="Times New Roman"/>
                <a:ea typeface="Calibri"/>
              </a:rPr>
              <a:t>взносы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 smtClean="0">
                <a:latin typeface="Times New Roman"/>
                <a:ea typeface="Times New Roman"/>
              </a:rPr>
              <a:t>Нет дохода – нет налога</a:t>
            </a:r>
            <a:endParaRPr lang="ru-RU" sz="8800" dirty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36" y="4035010"/>
            <a:ext cx="8208913" cy="10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5508104" y="2438569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884368" y="2438569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КАК САМОЗАНЯТЫЙ ВЫ СМОЖЕТЕ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5272" y="-305458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95486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58" y="1001890"/>
            <a:ext cx="8518356" cy="385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3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</TotalTime>
  <Words>444</Words>
  <Application>Microsoft Office PowerPoint</Application>
  <PresentationFormat>Экран (16:9)</PresentationFormat>
  <Paragraphs>62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О распространении эксперимента по установлению специального налогового режима  «Налог на профессиональный доход» на территорию Ленинградской области Нерушай Светлана Ивановна  председатель комитета  по развитию малого, среднего бизнеса  и потребительского рынка Ленинградской области    31 января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ВОСЕМЬ ПРЕИМУЩЕСТВ  ДЛЯ ЛЕГАЛЬНОГО САМОЗАНЯТОГО</vt:lpstr>
      <vt:lpstr>        КАК САМОЗАНЯТЫЙ ВЫ СМОЖЕТЕ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Владимировна Дрожжина</dc:creator>
  <cp:lastModifiedBy>Евгений Иглаков</cp:lastModifiedBy>
  <cp:revision>79</cp:revision>
  <cp:lastPrinted>2020-01-15T14:08:26Z</cp:lastPrinted>
  <dcterms:created xsi:type="dcterms:W3CDTF">2019-10-09T07:32:27Z</dcterms:created>
  <dcterms:modified xsi:type="dcterms:W3CDTF">2020-01-30T08:35:56Z</dcterms:modified>
</cp:coreProperties>
</file>