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7" r:id="rId2"/>
    <p:sldId id="293" r:id="rId3"/>
    <p:sldId id="267" r:id="rId4"/>
    <p:sldId id="288" r:id="rId5"/>
    <p:sldId id="294" r:id="rId6"/>
    <p:sldId id="262" r:id="rId7"/>
    <p:sldId id="263" r:id="rId8"/>
    <p:sldId id="268" r:id="rId9"/>
    <p:sldId id="258" r:id="rId10"/>
    <p:sldId id="289" r:id="rId11"/>
    <p:sldId id="269" r:id="rId12"/>
    <p:sldId id="290" r:id="rId13"/>
    <p:sldId id="273" r:id="rId14"/>
    <p:sldId id="276" r:id="rId15"/>
    <p:sldId id="291" r:id="rId16"/>
    <p:sldId id="278" r:id="rId17"/>
    <p:sldId id="285" r:id="rId18"/>
    <p:sldId id="292" r:id="rId19"/>
    <p:sldId id="280" r:id="rId20"/>
    <p:sldId id="260" r:id="rId21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0033"/>
    <a:srgbClr val="DCC0DA"/>
    <a:srgbClr val="FFFF99"/>
    <a:srgbClr val="B40000"/>
    <a:srgbClr val="FF993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ocuments\&#1041;&#1070;&#1044;&#1046;&#1045;&#1058;\&#1055;&#1088;&#1077;&#1079;&#1077;&#1085;&#1090;&#1072;&#1094;&#1080;&#1103;%20&#1085;&#1072;%202020%20&#1075;.xls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363636363636361"/>
          <c:y val="0.12704918032786885"/>
          <c:w val="0.45974025974025973"/>
          <c:h val="0.72540983606557374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6893">
              <a:solidFill>
                <a:srgbClr val="000000"/>
              </a:solidFill>
              <a:prstDash val="solid"/>
            </a:ln>
          </c:spPr>
          <c:explosion val="8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AA85-41A8-9D22-7954C5A7694C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6893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A85-41A8-9D22-7954C5A7694C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6893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AA85-41A8-9D22-7954C5A7694C}"/>
              </c:ext>
            </c:extLst>
          </c:dPt>
          <c:dLbls>
            <c:spPr>
              <a:noFill/>
              <a:ln w="1378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651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'дох 2021-23'!$A$29:$A$31</c:f>
              <c:strCache>
                <c:ptCount val="3"/>
                <c:pt idx="0">
                  <c:v>Налоговые 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'дох 2021-23'!$B$29:$B$31</c:f>
              <c:numCache>
                <c:formatCode>0.00%</c:formatCode>
                <c:ptCount val="3"/>
                <c:pt idx="0">
                  <c:v>0.60319832386710981</c:v>
                </c:pt>
                <c:pt idx="1">
                  <c:v>0.2210839289088464</c:v>
                </c:pt>
                <c:pt idx="2">
                  <c:v>0.17571774722404385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85-41A8-9D22-7954C5A7694C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 w="13786">
          <a:noFill/>
        </a:ln>
      </c:spPr>
    </c:plotArea>
    <c:plotVisOnly val="1"/>
    <c:dispBlanksAs val="zero"/>
    <c:showDLblsOverMax val="0"/>
  </c:chart>
  <c:spPr>
    <a:solidFill>
      <a:srgbClr val="FFFFFF"/>
    </a:solidFill>
    <a:ln w="1723">
      <a:solidFill>
        <a:srgbClr val="000000"/>
      </a:solidFill>
      <a:prstDash val="solid"/>
    </a:ln>
  </c:spPr>
  <c:txPr>
    <a:bodyPr/>
    <a:lstStyle/>
    <a:p>
      <a:pPr>
        <a:defRPr sz="638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459367770495373"/>
          <c:y val="0.1273676709466966"/>
          <c:w val="0.36195858799327374"/>
          <c:h val="0.58413883762000229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14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9E-48DD-960D-D35E700823B3}"/>
              </c:ext>
            </c:extLst>
          </c:dPt>
          <c:dPt>
            <c:idx val="1"/>
            <c:bubble3D val="0"/>
            <c:explosion val="1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9E-48DD-960D-D35E700823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9E-48DD-960D-D35E700823B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49E-48DD-960D-D35E700823B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49E-48DD-960D-D35E700823B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49E-48DD-960D-D35E700823B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49E-48DD-960D-D35E700823B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49E-48DD-960D-D35E700823B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49E-48DD-960D-D35E700823B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49E-48DD-960D-D35E700823B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49E-48DD-960D-D35E700823B3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49E-48DD-960D-D35E700823B3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18-649E-48DD-960D-D35E700823B3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19-649E-48DD-960D-D35E700823B3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1A-649E-48DD-960D-D35E700823B3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1B-649E-48DD-960D-D35E700823B3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1C-649E-48DD-960D-D35E700823B3}"/>
              </c:ext>
            </c:extLst>
          </c:dPt>
          <c:dLbls>
            <c:dLbl>
              <c:idx val="0"/>
              <c:layout>
                <c:manualLayout>
                  <c:x val="-0.12492941403472602"/>
                  <c:y val="-3.012779365882017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9E-48DD-960D-D35E700823B3}"/>
                </c:ext>
              </c:extLst>
            </c:dLbl>
            <c:dLbl>
              <c:idx val="5"/>
              <c:layout>
                <c:manualLayout>
                  <c:x val="0.10322567685081661"/>
                  <c:y val="3.9782183190403952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49E-48DD-960D-D35E700823B3}"/>
                </c:ext>
              </c:extLst>
            </c:dLbl>
            <c:dLbl>
              <c:idx val="7"/>
              <c:layout>
                <c:manualLayout>
                  <c:x val="-0.1188550177309341"/>
                  <c:y val="3.668627424944562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49E-48DD-960D-D35E700823B3}"/>
                </c:ext>
              </c:extLst>
            </c:dLbl>
            <c:dLbl>
              <c:idx val="8"/>
              <c:layout>
                <c:manualLayout>
                  <c:x val="1.5684663668765579E-2"/>
                  <c:y val="6.636459493182685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49E-48DD-960D-D35E700823B3}"/>
                </c:ext>
              </c:extLst>
            </c:dLbl>
            <c:dLbl>
              <c:idx val="10"/>
              <c:layout>
                <c:manualLayout>
                  <c:x val="-6.409228217402059E-2"/>
                  <c:y val="5.076651329995806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49E-48DD-960D-D35E700823B3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'дох 2023 (2)'!$A$4:$A$6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'дох 2023 (2)'!$B$4:$B$6</c:f>
              <c:numCache>
                <c:formatCode>#\ ##0.0</c:formatCode>
                <c:ptCount val="3"/>
                <c:pt idx="0">
                  <c:v>97793.600000000006</c:v>
                </c:pt>
                <c:pt idx="1">
                  <c:v>67458.2</c:v>
                </c:pt>
                <c:pt idx="2">
                  <c:v>8282.7999999999993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649E-48DD-960D-D35E70082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7.1889155849476527E-2"/>
          <c:y val="0.70575506405403554"/>
          <c:w val="0.85622168830104695"/>
          <c:h val="0.2160785072123350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5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459367770495373"/>
          <c:y val="0.1273676709466966"/>
          <c:w val="0.36195858799327374"/>
          <c:h val="0.5841388376200022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AA-457C-9B23-B66F90B5B9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AA-457C-9B23-B66F90B5B9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AA-457C-9B23-B66F90B5B9AD}"/>
              </c:ext>
            </c:extLst>
          </c:dPt>
          <c:dLbls>
            <c:dLbl>
              <c:idx val="0"/>
              <c:layout>
                <c:manualLayout>
                  <c:x val="-0.12492941403472602"/>
                  <c:y val="-3.012779365882017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AA-457C-9B23-B66F90B5B9AD}"/>
                </c:ext>
              </c:extLst>
            </c:dLbl>
            <c:dLbl>
              <c:idx val="5"/>
              <c:layout>
                <c:manualLayout>
                  <c:x val="0.10322567685081661"/>
                  <c:y val="3.9782183190403952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6AA-457C-9B23-B66F90B5B9AD}"/>
                </c:ext>
              </c:extLst>
            </c:dLbl>
            <c:dLbl>
              <c:idx val="7"/>
              <c:layout>
                <c:manualLayout>
                  <c:x val="-0.1188550177309341"/>
                  <c:y val="3.668627424944562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AA-457C-9B23-B66F90B5B9AD}"/>
                </c:ext>
              </c:extLst>
            </c:dLbl>
            <c:dLbl>
              <c:idx val="8"/>
              <c:layout>
                <c:manualLayout>
                  <c:x val="1.5684663668765579E-2"/>
                  <c:y val="6.636459493182685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6AA-457C-9B23-B66F90B5B9AD}"/>
                </c:ext>
              </c:extLst>
            </c:dLbl>
            <c:dLbl>
              <c:idx val="10"/>
              <c:layout>
                <c:manualLayout>
                  <c:x val="-6.409228217402059E-2"/>
                  <c:y val="5.076651329995806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6AA-457C-9B23-B66F90B5B9AD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'дох 2022'!$A$4:$A$6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'дох 2022'!$B$4:$B$6</c:f>
              <c:numCache>
                <c:formatCode>#\ ##0.0</c:formatCode>
                <c:ptCount val="3"/>
                <c:pt idx="0">
                  <c:v>91858.2</c:v>
                </c:pt>
                <c:pt idx="1">
                  <c:v>54718.6</c:v>
                </c:pt>
                <c:pt idx="2">
                  <c:v>3610.2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6AA-457C-9B23-B66F90B5B9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7.1889223723577769E-2"/>
          <c:y val="0.80037739365419558"/>
          <c:w val="0.85622176857522447"/>
          <c:h val="0.1996226063458044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5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53997337751835"/>
          <c:y val="0.17113964693150849"/>
          <c:w val="0.813888704308255"/>
          <c:h val="0.52904024755935053"/>
        </c:manualLayout>
      </c:layout>
      <c:pie3DChart>
        <c:varyColors val="1"/>
        <c:ser>
          <c:idx val="0"/>
          <c:order val="0"/>
          <c:tx>
            <c:strRef>
              <c:f>'расходы 2021(исполн)'!$A$1</c:f>
              <c:strCache>
                <c:ptCount val="1"/>
                <c:pt idx="0">
                  <c:v>Расходы МО "Токсовское городское поселение" в 2021 году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F30-4F0C-8902-DAB58B78E960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0F30-4F0C-8902-DAB58B78E960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0F30-4F0C-8902-DAB58B78E960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0F30-4F0C-8902-DAB58B78E960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0F30-4F0C-8902-DAB58B78E960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0F30-4F0C-8902-DAB58B78E960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0F30-4F0C-8902-DAB58B78E960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0F30-4F0C-8902-DAB58B78E960}"/>
              </c:ext>
            </c:extLst>
          </c:dPt>
          <c:dPt>
            <c:idx val="8"/>
            <c:bubble3D val="0"/>
            <c:explosion val="72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0F30-4F0C-8902-DAB58B78E960}"/>
              </c:ext>
            </c:extLst>
          </c:dPt>
          <c:dPt>
            <c:idx val="9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0F30-4F0C-8902-DAB58B78E960}"/>
              </c:ext>
            </c:extLst>
          </c:dPt>
          <c:dPt>
            <c:idx val="1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0F30-4F0C-8902-DAB58B78E960}"/>
              </c:ext>
            </c:extLst>
          </c:dPt>
          <c:dPt>
            <c:idx val="11"/>
            <c:bubble3D val="0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0F30-4F0C-8902-DAB58B78E960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18-0F30-4F0C-8902-DAB58B78E960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19-0F30-4F0C-8902-DAB58B78E960}"/>
              </c:ext>
            </c:extLst>
          </c:dPt>
          <c:dLbls>
            <c:dLbl>
              <c:idx val="0"/>
              <c:layout>
                <c:manualLayout>
                  <c:x val="-1.8319691574751294E-2"/>
                  <c:y val="-1.9753602334546139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fld id="{EAB2E420-DC0B-493F-AFB2-26E7AC809639}" type="VALUE">
                      <a:rPr lang="en-US"/>
                      <a:pPr>
                        <a:defRPr sz="1000" b="0" i="0" u="none" strike="noStrike" baseline="0">
                          <a:solidFill>
                            <a:srgbClr val="000000"/>
                          </a:solidFill>
                          <a:latin typeface="Arial Cyr"/>
                          <a:ea typeface="Arial Cyr"/>
                          <a:cs typeface="Arial Cyr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F30-4F0C-8902-DAB58B78E960}"/>
                </c:ext>
              </c:extLst>
            </c:dLbl>
            <c:dLbl>
              <c:idx val="1"/>
              <c:layout>
                <c:manualLayout>
                  <c:x val="-0.1063653777516514"/>
                  <c:y val="3.5168728774785121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fld id="{9AE2EDDE-3C0B-4D91-AACC-D3662AB6735F}" type="VALUE">
                      <a:rPr lang="en-US"/>
                      <a:pPr>
                        <a:defRPr sz="1000" b="0" i="0" u="none" strike="noStrike" baseline="0">
                          <a:solidFill>
                            <a:srgbClr val="000000"/>
                          </a:solidFill>
                          <a:latin typeface="Arial Cyr"/>
                          <a:ea typeface="Arial Cyr"/>
                          <a:cs typeface="Arial Cyr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F30-4F0C-8902-DAB58B78E960}"/>
                </c:ext>
              </c:extLst>
            </c:dLbl>
            <c:dLbl>
              <c:idx val="2"/>
              <c:layout>
                <c:manualLayout>
                  <c:x val="1.7613122435380081E-2"/>
                  <c:y val="-3.4900386894814707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fld id="{D9388D78-3C0D-4D9B-B078-FCF211708127}" type="VALUE">
                      <a:rPr lang="en-US"/>
                      <a:pPr>
                        <a:defRPr sz="1000" b="0" i="0" u="none" strike="noStrike" baseline="0">
                          <a:solidFill>
                            <a:srgbClr val="000000"/>
                          </a:solidFill>
                          <a:latin typeface="Arial Cyr"/>
                          <a:ea typeface="Arial Cyr"/>
                          <a:cs typeface="Arial Cyr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F30-4F0C-8902-DAB58B78E960}"/>
                </c:ext>
              </c:extLst>
            </c:dLbl>
            <c:dLbl>
              <c:idx val="3"/>
              <c:layout>
                <c:manualLayout>
                  <c:x val="-6.3636531051967102E-3"/>
                  <c:y val="-1.1505122832719594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fld id="{011B995F-5F8A-41E0-8B71-A184C60798B7}" type="VALUE">
                      <a:rPr lang="en-US"/>
                      <a:pPr>
                        <a:defRPr sz="1000" b="0" i="0" u="none" strike="noStrike" baseline="0">
                          <a:solidFill>
                            <a:srgbClr val="000000"/>
                          </a:solidFill>
                          <a:latin typeface="Arial Cyr"/>
                          <a:ea typeface="Arial Cyr"/>
                          <a:cs typeface="Arial Cyr"/>
                        </a:defRPr>
                      </a:pPr>
                      <a:t>[ЗНАЧЕНИЕ]</a:t>
                    </a:fld>
                    <a:endParaRPr lang="en-US"/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endParaRPr lang="ru-RU"/>
                  </a:p>
                </c:rich>
              </c:tx>
              <c:numFmt formatCode="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F30-4F0C-8902-DAB58B78E960}"/>
                </c:ext>
              </c:extLst>
            </c:dLbl>
            <c:dLbl>
              <c:idx val="4"/>
              <c:layout>
                <c:manualLayout>
                  <c:x val="5.599030612279679E-2"/>
                  <c:y val="6.5756458158065783E-3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fld id="{39D8A566-B44C-47F6-9567-993292B71DCE}" type="VALUE">
                      <a:rPr lang="en-US"/>
                      <a:pPr>
                        <a:defRPr sz="1000" b="0" i="0" u="none" strike="noStrike" baseline="0">
                          <a:solidFill>
                            <a:srgbClr val="000000"/>
                          </a:solidFill>
                          <a:latin typeface="Arial Cyr"/>
                          <a:ea typeface="Arial Cyr"/>
                          <a:cs typeface="Arial Cyr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F30-4F0C-8902-DAB58B78E960}"/>
                </c:ext>
              </c:extLst>
            </c:dLbl>
            <c:dLbl>
              <c:idx val="5"/>
              <c:layout>
                <c:manualLayout>
                  <c:x val="2.3978042230063355E-2"/>
                  <c:y val="3.0649806369183404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fld id="{C381E27F-B57C-4C6B-8712-732CD208BBA9}" type="VALUE">
                      <a:rPr lang="en-US"/>
                      <a:pPr>
                        <a:defRPr sz="1000" b="0" i="0" u="none" strike="noStrike" baseline="0">
                          <a:solidFill>
                            <a:srgbClr val="000000"/>
                          </a:solidFill>
                          <a:latin typeface="Arial Cyr"/>
                          <a:ea typeface="Arial Cyr"/>
                          <a:cs typeface="Arial Cyr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0F30-4F0C-8902-DAB58B78E960}"/>
                </c:ext>
              </c:extLst>
            </c:dLbl>
            <c:dLbl>
              <c:idx val="6"/>
              <c:layout>
                <c:manualLayout>
                  <c:x val="-3.5457464420884668E-2"/>
                  <c:y val="1.2688959170696614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fld id="{D43717A5-010D-4B8D-A01A-EC8A2E6CD8F3}" type="VALUE">
                      <a:rPr lang="en-US"/>
                      <a:pPr>
                        <a:defRPr sz="1000" b="0" i="0" u="none" strike="noStrike" baseline="0">
                          <a:solidFill>
                            <a:srgbClr val="000000"/>
                          </a:solidFill>
                          <a:latin typeface="Arial Cyr"/>
                          <a:ea typeface="Arial Cyr"/>
                          <a:cs typeface="Arial Cyr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0F30-4F0C-8902-DAB58B78E960}"/>
                </c:ext>
              </c:extLst>
            </c:dLbl>
            <c:dLbl>
              <c:idx val="7"/>
              <c:layout>
                <c:manualLayout>
                  <c:x val="1.8633586973287278E-2"/>
                  <c:y val="3.2079411137711726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fld id="{60AD963B-7ADA-46C6-8CFC-CC407CC929C0}" type="VALUE">
                      <a:rPr lang="en-US"/>
                      <a:pPr>
                        <a:defRPr sz="1000" b="0" i="0" u="none" strike="noStrike" baseline="0">
                          <a:solidFill>
                            <a:srgbClr val="000000"/>
                          </a:solidFill>
                          <a:latin typeface="Arial Cyr"/>
                          <a:ea typeface="Arial Cyr"/>
                          <a:cs typeface="Arial Cyr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0F30-4F0C-8902-DAB58B78E960}"/>
                </c:ext>
              </c:extLst>
            </c:dLbl>
            <c:dLbl>
              <c:idx val="8"/>
              <c:layout>
                <c:manualLayout>
                  <c:x val="-3.0380183208121078E-2"/>
                  <c:y val="3.5126826809300772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fld id="{02D40E22-86AA-4C6D-AD9E-3613B8658F8E}" type="VALUE">
                      <a:rPr lang="en-US"/>
                      <a:pPr>
                        <a:defRPr sz="1000" b="0" i="0" u="none" strike="noStrike" baseline="0">
                          <a:solidFill>
                            <a:srgbClr val="000000"/>
                          </a:solidFill>
                          <a:latin typeface="Arial Cyr"/>
                          <a:ea typeface="Arial Cyr"/>
                          <a:cs typeface="Arial Cyr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0F30-4F0C-8902-DAB58B78E960}"/>
                </c:ext>
              </c:extLst>
            </c:dLbl>
            <c:dLbl>
              <c:idx val="9"/>
              <c:layout>
                <c:manualLayout>
                  <c:x val="0.1015552705829003"/>
                  <c:y val="-7.7111326468088978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fld id="{A6EF8DE2-DBF6-438D-9345-9E06039C1F6E}" type="VALUE">
                      <a:rPr lang="en-US"/>
                      <a:pPr>
                        <a:defRPr sz="1000" b="0" i="0" u="none" strike="noStrike" baseline="0">
                          <a:solidFill>
                            <a:srgbClr val="000000"/>
                          </a:solidFill>
                          <a:latin typeface="Arial Cyr"/>
                          <a:ea typeface="Arial Cyr"/>
                          <a:cs typeface="Arial Cyr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0F30-4F0C-8902-DAB58B78E960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653A5F34-18AF-4A83-864D-9ACDA8648AE7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0F30-4F0C-8902-DAB58B78E960}"/>
                </c:ext>
              </c:extLst>
            </c:dLbl>
            <c:dLbl>
              <c:idx val="11"/>
              <c:layout>
                <c:manualLayout>
                  <c:x val="6.1432588782996893E-2"/>
                  <c:y val="6.125573559605825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fld id="{2D891D34-7356-46A8-829A-63039483DCDB}" type="VALUE">
                      <a:rPr lang="en-US"/>
                      <a:pPr>
                        <a:defRPr sz="1000" b="0" i="0" u="none" strike="noStrike" baseline="0">
                          <a:solidFill>
                            <a:srgbClr val="000000"/>
                          </a:solidFill>
                          <a:latin typeface="Arial Cyr"/>
                          <a:ea typeface="Arial Cyr"/>
                          <a:cs typeface="Arial Cyr"/>
                        </a:defRPr>
                      </a:pPr>
                      <a:t>[ЗНАЧЕНИЕ]</a:t>
                    </a:fld>
                    <a:endParaRPr lang="en-US" baseline="0"/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en-US" baseline="0"/>
                      <a:t> </a:t>
                    </a:r>
                  </a:p>
                </c:rich>
              </c:tx>
              <c:numFmt formatCode="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0F30-4F0C-8902-DAB58B78E960}"/>
                </c:ext>
              </c:extLst>
            </c:dLbl>
            <c:dLbl>
              <c:idx val="12"/>
              <c:layout>
                <c:manualLayout>
                  <c:x val="-9.0056458299169251E-2"/>
                  <c:y val="-1.5402711043058431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fld id="{47E4F88A-354B-40FB-A2FD-AEE121290F30}" type="VALUE">
                      <a:rPr lang="en-US"/>
                      <a:pPr>
                        <a:defRPr sz="1000" b="0" i="0" u="none" strike="noStrike" baseline="0">
                          <a:solidFill>
                            <a:srgbClr val="000000"/>
                          </a:solidFill>
                          <a:latin typeface="Arial Cyr"/>
                          <a:ea typeface="Arial Cyr"/>
                          <a:cs typeface="Arial Cyr"/>
                        </a:defRPr>
                      </a:pPr>
                      <a:t>[ЗНАЧЕНИЕ]</a:t>
                    </a:fld>
                    <a:endParaRPr lang="en-US"/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endParaRPr lang="ru-RU"/>
                  </a:p>
                </c:rich>
              </c:tx>
              <c:numFmt formatCode="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0F30-4F0C-8902-DAB58B78E960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718F9E6A-9410-43C4-94F5-8010905A680E}" type="VALUE">
                      <a:rPr lang="en-US"/>
                      <a:pPr/>
                      <a:t>[ЗНАЧЕНИЕ]</a:t>
                    </a:fld>
                    <a:r>
                      <a:rPr lang="en-US" baseline="0"/>
                      <a:t>;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0F30-4F0C-8902-DAB58B78E960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'расходы 2021(исполн)'!$A$5:$A$18</c:f>
              <c:strCache>
                <c:ptCount val="14"/>
                <c:pt idx="0">
                  <c:v>Функционирование Законодательных органов власти</c:v>
                </c:pt>
                <c:pt idx="1">
                  <c:v>Функционирование исполнительных органов власти</c:v>
                </c:pt>
                <c:pt idx="2">
                  <c:v>Национальная безопасность</c:v>
                </c:pt>
                <c:pt idx="3">
                  <c:v>Другие общегосударственные вопросы</c:v>
                </c:pt>
                <c:pt idx="4">
                  <c:v>Мобилизационная подготовка</c:v>
                </c:pt>
                <c:pt idx="5">
                  <c:v>Дорожное хозяйство</c:v>
                </c:pt>
                <c:pt idx="6">
                  <c:v>Другие вопросы национальной экономики</c:v>
                </c:pt>
                <c:pt idx="7">
                  <c:v>Жилищное хозяйство</c:v>
                </c:pt>
                <c:pt idx="8">
                  <c:v>Коммунальное хозяйство</c:v>
                </c:pt>
                <c:pt idx="9">
                  <c:v>Благоустройство</c:v>
                </c:pt>
                <c:pt idx="10">
                  <c:v>Охрана окружающей среды</c:v>
                </c:pt>
                <c:pt idx="11">
                  <c:v>Культура</c:v>
                </c:pt>
                <c:pt idx="12">
                  <c:v>Молодежная политика</c:v>
                </c:pt>
                <c:pt idx="13">
                  <c:v>Спорт</c:v>
                </c:pt>
              </c:strCache>
            </c:strRef>
          </c:cat>
          <c:val>
            <c:numRef>
              <c:f>'расходы 2021(исполн)'!$B$5:$B$18</c:f>
              <c:numCache>
                <c:formatCode>#\ ##0.0</c:formatCode>
                <c:ptCount val="14"/>
                <c:pt idx="0">
                  <c:v>7969.7</c:v>
                </c:pt>
                <c:pt idx="1">
                  <c:v>43648.4</c:v>
                </c:pt>
                <c:pt idx="2">
                  <c:v>2132.1</c:v>
                </c:pt>
                <c:pt idx="3">
                  <c:v>6292.4</c:v>
                </c:pt>
                <c:pt idx="4">
                  <c:v>297.39999999999998</c:v>
                </c:pt>
                <c:pt idx="5">
                  <c:v>3385</c:v>
                </c:pt>
                <c:pt idx="6">
                  <c:v>5941.7</c:v>
                </c:pt>
                <c:pt idx="7">
                  <c:v>750</c:v>
                </c:pt>
                <c:pt idx="8">
                  <c:v>12000</c:v>
                </c:pt>
                <c:pt idx="9">
                  <c:v>50301.3</c:v>
                </c:pt>
                <c:pt idx="10">
                  <c:v>500</c:v>
                </c:pt>
                <c:pt idx="11">
                  <c:v>26434.799999999999</c:v>
                </c:pt>
                <c:pt idx="12">
                  <c:v>317.2</c:v>
                </c:pt>
                <c:pt idx="13">
                  <c:v>2505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0F30-4F0C-8902-DAB58B78E9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2.0704526846168259E-3"/>
          <c:y val="1.3945017190911756E-2"/>
          <c:w val="0.31469974636004594"/>
          <c:h val="0.9860549828090882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B30A6F-A912-4B12-AA8B-5A90E90F7C6F}" type="doc">
      <dgm:prSet loTypeId="urn:microsoft.com/office/officeart/2005/8/layout/chevron1" loCatId="process" qsTypeId="urn:microsoft.com/office/officeart/2005/8/quickstyle/3d1" qsCatId="3D" csTypeId="urn:microsoft.com/office/officeart/2005/8/colors/colorful2" csCatId="colorful" phldr="1"/>
      <dgm:spPr/>
    </dgm:pt>
    <dgm:pt modelId="{A3766C3C-B410-450E-98AD-E59471798A9B}">
      <dgm:prSet phldrT="[Текст]"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</a:t>
          </a:r>
        </a:p>
      </dgm:t>
    </dgm:pt>
    <dgm:pt modelId="{6EEFBB19-5771-423E-9327-EEBA8A8211D6}" type="parTrans" cxnId="{99DE3539-7A14-4B2D-BADA-AA53E556673F}">
      <dgm:prSet/>
      <dgm:spPr/>
      <dgm:t>
        <a:bodyPr/>
        <a:lstStyle/>
        <a:p>
          <a:endParaRPr lang="ru-RU"/>
        </a:p>
      </dgm:t>
    </dgm:pt>
    <dgm:pt modelId="{61659B63-D6DC-4FC0-B2A9-08AA53268990}" type="sibTrans" cxnId="{99DE3539-7A14-4B2D-BADA-AA53E556673F}">
      <dgm:prSet/>
      <dgm:spPr/>
      <dgm:t>
        <a:bodyPr/>
        <a:lstStyle/>
        <a:p>
          <a:endParaRPr lang="ru-RU"/>
        </a:p>
      </dgm:t>
    </dgm:pt>
    <dgm:pt modelId="{6A7F90E1-CF30-45E4-BF77-8285FC3883A5}">
      <dgm:prSet phldrT="[Текст]"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</a:t>
          </a:r>
        </a:p>
      </dgm:t>
    </dgm:pt>
    <dgm:pt modelId="{D14A2F39-A654-44E5-A2B1-0C68C9D3C80F}" type="parTrans" cxnId="{B9D61839-6EE2-44B7-98F7-F137415EF9CC}">
      <dgm:prSet/>
      <dgm:spPr/>
      <dgm:t>
        <a:bodyPr/>
        <a:lstStyle/>
        <a:p>
          <a:endParaRPr lang="ru-RU"/>
        </a:p>
      </dgm:t>
    </dgm:pt>
    <dgm:pt modelId="{24205589-8EA0-487F-B743-8C03E26B695F}" type="sibTrans" cxnId="{B9D61839-6EE2-44B7-98F7-F137415EF9CC}">
      <dgm:prSet/>
      <dgm:spPr/>
      <dgm:t>
        <a:bodyPr/>
        <a:lstStyle/>
        <a:p>
          <a:endParaRPr lang="ru-RU"/>
        </a:p>
      </dgm:t>
    </dgm:pt>
    <dgm:pt modelId="{32103B5A-31F5-45A2-B287-83E9A4DD432D}">
      <dgm:prSet phldrT="[Текст]"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бюджета</a:t>
          </a:r>
        </a:p>
      </dgm:t>
    </dgm:pt>
    <dgm:pt modelId="{51609831-C28B-4C6A-A56C-C8B8DD1A1D04}" type="parTrans" cxnId="{8E9E441B-CA41-4A62-A66A-A0F001E762C9}">
      <dgm:prSet/>
      <dgm:spPr/>
      <dgm:t>
        <a:bodyPr/>
        <a:lstStyle/>
        <a:p>
          <a:endParaRPr lang="ru-RU"/>
        </a:p>
      </dgm:t>
    </dgm:pt>
    <dgm:pt modelId="{60316671-91FA-48D8-B8BB-DCF8530BFC99}" type="sibTrans" cxnId="{8E9E441B-CA41-4A62-A66A-A0F001E762C9}">
      <dgm:prSet/>
      <dgm:spPr/>
      <dgm:t>
        <a:bodyPr/>
        <a:lstStyle/>
        <a:p>
          <a:endParaRPr lang="ru-RU"/>
        </a:p>
      </dgm:t>
    </dgm:pt>
    <dgm:pt modelId="{8271BCDD-BD64-4CF1-A1C1-E38F391A13BB}">
      <dgm:prSet phldrT="[Текст]"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1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и бюджетная отчетность</a:t>
          </a:r>
        </a:p>
      </dgm:t>
    </dgm:pt>
    <dgm:pt modelId="{ED0EA486-FC9A-4FA1-8952-D34F14308D91}" type="parTrans" cxnId="{2E87315A-AD6D-4017-8E34-67BE83CF821C}">
      <dgm:prSet/>
      <dgm:spPr/>
      <dgm:t>
        <a:bodyPr/>
        <a:lstStyle/>
        <a:p>
          <a:endParaRPr lang="ru-RU"/>
        </a:p>
      </dgm:t>
    </dgm:pt>
    <dgm:pt modelId="{58F127B5-AE57-435D-9B9D-EE107FB69064}" type="sibTrans" cxnId="{2E87315A-AD6D-4017-8E34-67BE83CF821C}">
      <dgm:prSet/>
      <dgm:spPr/>
      <dgm:t>
        <a:bodyPr/>
        <a:lstStyle/>
        <a:p>
          <a:endParaRPr lang="ru-RU"/>
        </a:p>
      </dgm:t>
    </dgm:pt>
    <dgm:pt modelId="{7B0F130D-ADC2-4C7F-ACBD-D862D207BA06}">
      <dgm:prSet phldrT="[Текст]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муниципального финансового контроля  </a:t>
          </a:r>
        </a:p>
      </dgm:t>
    </dgm:pt>
    <dgm:pt modelId="{C69C4F93-9CCD-4957-9CCF-7E70239C79A2}" type="parTrans" cxnId="{E26B1D8E-F7C7-4BE8-9062-23BA88E97AE9}">
      <dgm:prSet/>
      <dgm:spPr/>
      <dgm:t>
        <a:bodyPr/>
        <a:lstStyle/>
        <a:p>
          <a:endParaRPr lang="ru-RU"/>
        </a:p>
      </dgm:t>
    </dgm:pt>
    <dgm:pt modelId="{3E0D1DB0-AADE-4D4D-B26F-A4CD4309305A}" type="sibTrans" cxnId="{E26B1D8E-F7C7-4BE8-9062-23BA88E97AE9}">
      <dgm:prSet/>
      <dgm:spPr/>
      <dgm:t>
        <a:bodyPr/>
        <a:lstStyle/>
        <a:p>
          <a:endParaRPr lang="ru-RU"/>
        </a:p>
      </dgm:t>
    </dgm:pt>
    <dgm:pt modelId="{B0D0718C-4EDE-4ED2-8800-E32F46821ECB}" type="pres">
      <dgm:prSet presAssocID="{29B30A6F-A912-4B12-AA8B-5A90E90F7C6F}" presName="Name0" presStyleCnt="0">
        <dgm:presLayoutVars>
          <dgm:dir/>
          <dgm:animLvl val="lvl"/>
          <dgm:resizeHandles val="exact"/>
        </dgm:presLayoutVars>
      </dgm:prSet>
      <dgm:spPr/>
    </dgm:pt>
    <dgm:pt modelId="{7C66103B-6744-4534-8E5C-5CC0F4FDB5FF}" type="pres">
      <dgm:prSet presAssocID="{A3766C3C-B410-450E-98AD-E59471798A9B}" presName="parTxOnly" presStyleLbl="node1" presStyleIdx="0" presStyleCnt="5" custLinFactNeighborX="75988" custLinFactNeighborY="-5100">
        <dgm:presLayoutVars>
          <dgm:chMax val="0"/>
          <dgm:chPref val="0"/>
          <dgm:bulletEnabled val="1"/>
        </dgm:presLayoutVars>
      </dgm:prSet>
      <dgm:spPr/>
    </dgm:pt>
    <dgm:pt modelId="{EB52C0E9-AE6F-4403-87A4-D4F473D677D9}" type="pres">
      <dgm:prSet presAssocID="{61659B63-D6DC-4FC0-B2A9-08AA53268990}" presName="parTxOnlySpace" presStyleCnt="0"/>
      <dgm:spPr/>
    </dgm:pt>
    <dgm:pt modelId="{38C9BF88-0621-4C5B-92F8-8FA55B244852}" type="pres">
      <dgm:prSet presAssocID="{6A7F90E1-CF30-45E4-BF77-8285FC3883A5}" presName="parTxOnly" presStyleLbl="node1" presStyleIdx="1" presStyleCnt="5" custScaleX="111609" custScaleY="132375" custLinFactNeighborX="97579" custLinFactNeighborY="-10132">
        <dgm:presLayoutVars>
          <dgm:chMax val="0"/>
          <dgm:chPref val="0"/>
          <dgm:bulletEnabled val="1"/>
        </dgm:presLayoutVars>
      </dgm:prSet>
      <dgm:spPr/>
    </dgm:pt>
    <dgm:pt modelId="{3979D45E-7FEB-41FE-BD00-92A0B078173C}" type="pres">
      <dgm:prSet presAssocID="{24205589-8EA0-487F-B743-8C03E26B695F}" presName="parTxOnlySpace" presStyleCnt="0"/>
      <dgm:spPr/>
    </dgm:pt>
    <dgm:pt modelId="{AD36655B-70BE-4BE5-83D2-6FCE4C501481}" type="pres">
      <dgm:prSet presAssocID="{32103B5A-31F5-45A2-B287-83E9A4DD432D}" presName="parTxOnly" presStyleLbl="node1" presStyleIdx="2" presStyleCnt="5" custLinFactX="1553" custLinFactNeighborX="100000">
        <dgm:presLayoutVars>
          <dgm:chMax val="0"/>
          <dgm:chPref val="0"/>
          <dgm:bulletEnabled val="1"/>
        </dgm:presLayoutVars>
      </dgm:prSet>
      <dgm:spPr/>
    </dgm:pt>
    <dgm:pt modelId="{C9EA6809-C9A0-4C4C-801A-966317914566}" type="pres">
      <dgm:prSet presAssocID="{60316671-91FA-48D8-B8BB-DCF8530BFC99}" presName="parTxOnlySpace" presStyleCnt="0"/>
      <dgm:spPr/>
    </dgm:pt>
    <dgm:pt modelId="{718831A0-7A8B-4137-A82F-651E644353E6}" type="pres">
      <dgm:prSet presAssocID="{8271BCDD-BD64-4CF1-A1C1-E38F391A13BB}" presName="parTxOnly" presStyleLbl="node1" presStyleIdx="3" presStyleCnt="5" custScaleX="130031" custScaleY="129710" custLinFactNeighborX="15973">
        <dgm:presLayoutVars>
          <dgm:chMax val="0"/>
          <dgm:chPref val="0"/>
          <dgm:bulletEnabled val="1"/>
        </dgm:presLayoutVars>
      </dgm:prSet>
      <dgm:spPr/>
    </dgm:pt>
    <dgm:pt modelId="{FBE46480-00F9-40AE-9FB6-0721B58FBBE2}" type="pres">
      <dgm:prSet presAssocID="{58F127B5-AE57-435D-9B9D-EE107FB69064}" presName="parTxOnlySpace" presStyleCnt="0"/>
      <dgm:spPr/>
    </dgm:pt>
    <dgm:pt modelId="{25960FBF-E3FA-4334-94E1-A600342C3FB8}" type="pres">
      <dgm:prSet presAssocID="{7B0F130D-ADC2-4C7F-ACBD-D862D207BA06}" presName="parTxOnly" presStyleLbl="node1" presStyleIdx="4" presStyleCnt="5" custLinFactNeighborX="-29154">
        <dgm:presLayoutVars>
          <dgm:chMax val="0"/>
          <dgm:chPref val="0"/>
          <dgm:bulletEnabled val="1"/>
        </dgm:presLayoutVars>
      </dgm:prSet>
      <dgm:spPr/>
    </dgm:pt>
  </dgm:ptLst>
  <dgm:cxnLst>
    <dgm:cxn modelId="{8E9E441B-CA41-4A62-A66A-A0F001E762C9}" srcId="{29B30A6F-A912-4B12-AA8B-5A90E90F7C6F}" destId="{32103B5A-31F5-45A2-B287-83E9A4DD432D}" srcOrd="2" destOrd="0" parTransId="{51609831-C28B-4C6A-A56C-C8B8DD1A1D04}" sibTransId="{60316671-91FA-48D8-B8BB-DCF8530BFC99}"/>
    <dgm:cxn modelId="{D06CF126-534D-4F1E-B234-91D5A6859B3D}" type="presOf" srcId="{A3766C3C-B410-450E-98AD-E59471798A9B}" destId="{7C66103B-6744-4534-8E5C-5CC0F4FDB5FF}" srcOrd="0" destOrd="0" presId="urn:microsoft.com/office/officeart/2005/8/layout/chevron1"/>
    <dgm:cxn modelId="{B9D61839-6EE2-44B7-98F7-F137415EF9CC}" srcId="{29B30A6F-A912-4B12-AA8B-5A90E90F7C6F}" destId="{6A7F90E1-CF30-45E4-BF77-8285FC3883A5}" srcOrd="1" destOrd="0" parTransId="{D14A2F39-A654-44E5-A2B1-0C68C9D3C80F}" sibTransId="{24205589-8EA0-487F-B743-8C03E26B695F}"/>
    <dgm:cxn modelId="{99DE3539-7A14-4B2D-BADA-AA53E556673F}" srcId="{29B30A6F-A912-4B12-AA8B-5A90E90F7C6F}" destId="{A3766C3C-B410-450E-98AD-E59471798A9B}" srcOrd="0" destOrd="0" parTransId="{6EEFBB19-5771-423E-9327-EEBA8A8211D6}" sibTransId="{61659B63-D6DC-4FC0-B2A9-08AA53268990}"/>
    <dgm:cxn modelId="{900BA34B-AA10-404D-B60F-ED86EDE7B544}" type="presOf" srcId="{7B0F130D-ADC2-4C7F-ACBD-D862D207BA06}" destId="{25960FBF-E3FA-4334-94E1-A600342C3FB8}" srcOrd="0" destOrd="0" presId="urn:microsoft.com/office/officeart/2005/8/layout/chevron1"/>
    <dgm:cxn modelId="{6786D375-7AE8-4D47-9261-5C8A8701AE45}" type="presOf" srcId="{32103B5A-31F5-45A2-B287-83E9A4DD432D}" destId="{AD36655B-70BE-4BE5-83D2-6FCE4C501481}" srcOrd="0" destOrd="0" presId="urn:microsoft.com/office/officeart/2005/8/layout/chevron1"/>
    <dgm:cxn modelId="{2E87315A-AD6D-4017-8E34-67BE83CF821C}" srcId="{29B30A6F-A912-4B12-AA8B-5A90E90F7C6F}" destId="{8271BCDD-BD64-4CF1-A1C1-E38F391A13BB}" srcOrd="3" destOrd="0" parTransId="{ED0EA486-FC9A-4FA1-8952-D34F14308D91}" sibTransId="{58F127B5-AE57-435D-9B9D-EE107FB69064}"/>
    <dgm:cxn modelId="{E26B1D8E-F7C7-4BE8-9062-23BA88E97AE9}" srcId="{29B30A6F-A912-4B12-AA8B-5A90E90F7C6F}" destId="{7B0F130D-ADC2-4C7F-ACBD-D862D207BA06}" srcOrd="4" destOrd="0" parTransId="{C69C4F93-9CCD-4957-9CCF-7E70239C79A2}" sibTransId="{3E0D1DB0-AADE-4D4D-B26F-A4CD4309305A}"/>
    <dgm:cxn modelId="{28111FAD-E4FD-483D-AB13-4173F128FCFA}" type="presOf" srcId="{29B30A6F-A912-4B12-AA8B-5A90E90F7C6F}" destId="{B0D0718C-4EDE-4ED2-8800-E32F46821ECB}" srcOrd="0" destOrd="0" presId="urn:microsoft.com/office/officeart/2005/8/layout/chevron1"/>
    <dgm:cxn modelId="{1B5514C6-261D-49AC-96DA-D1BF43B4EBC7}" type="presOf" srcId="{6A7F90E1-CF30-45E4-BF77-8285FC3883A5}" destId="{38C9BF88-0621-4C5B-92F8-8FA55B244852}" srcOrd="0" destOrd="0" presId="urn:microsoft.com/office/officeart/2005/8/layout/chevron1"/>
    <dgm:cxn modelId="{DF0B72D5-1DCB-45E5-B6EE-C5E72046765C}" type="presOf" srcId="{8271BCDD-BD64-4CF1-A1C1-E38F391A13BB}" destId="{718831A0-7A8B-4137-A82F-651E644353E6}" srcOrd="0" destOrd="0" presId="urn:microsoft.com/office/officeart/2005/8/layout/chevron1"/>
    <dgm:cxn modelId="{DDABEB7D-9083-417D-B40D-A3B9B28D0051}" type="presParOf" srcId="{B0D0718C-4EDE-4ED2-8800-E32F46821ECB}" destId="{7C66103B-6744-4534-8E5C-5CC0F4FDB5FF}" srcOrd="0" destOrd="0" presId="urn:microsoft.com/office/officeart/2005/8/layout/chevron1"/>
    <dgm:cxn modelId="{27443C8C-008E-4CA6-86F4-CE3B59E30C02}" type="presParOf" srcId="{B0D0718C-4EDE-4ED2-8800-E32F46821ECB}" destId="{EB52C0E9-AE6F-4403-87A4-D4F473D677D9}" srcOrd="1" destOrd="0" presId="urn:microsoft.com/office/officeart/2005/8/layout/chevron1"/>
    <dgm:cxn modelId="{95E466FC-2604-4849-93CD-33CBCDFA91A7}" type="presParOf" srcId="{B0D0718C-4EDE-4ED2-8800-E32F46821ECB}" destId="{38C9BF88-0621-4C5B-92F8-8FA55B244852}" srcOrd="2" destOrd="0" presId="urn:microsoft.com/office/officeart/2005/8/layout/chevron1"/>
    <dgm:cxn modelId="{81FB93F7-6E84-47B4-83FB-20F55C0C680F}" type="presParOf" srcId="{B0D0718C-4EDE-4ED2-8800-E32F46821ECB}" destId="{3979D45E-7FEB-41FE-BD00-92A0B078173C}" srcOrd="3" destOrd="0" presId="urn:microsoft.com/office/officeart/2005/8/layout/chevron1"/>
    <dgm:cxn modelId="{75924EBE-467D-4D80-BBFB-3DCE4C491D93}" type="presParOf" srcId="{B0D0718C-4EDE-4ED2-8800-E32F46821ECB}" destId="{AD36655B-70BE-4BE5-83D2-6FCE4C501481}" srcOrd="4" destOrd="0" presId="urn:microsoft.com/office/officeart/2005/8/layout/chevron1"/>
    <dgm:cxn modelId="{567C4C06-B0FC-44D9-BF7A-0E7FB4754407}" type="presParOf" srcId="{B0D0718C-4EDE-4ED2-8800-E32F46821ECB}" destId="{C9EA6809-C9A0-4C4C-801A-966317914566}" srcOrd="5" destOrd="0" presId="urn:microsoft.com/office/officeart/2005/8/layout/chevron1"/>
    <dgm:cxn modelId="{7051F2E6-E161-4313-82DA-2CFD84A77E6E}" type="presParOf" srcId="{B0D0718C-4EDE-4ED2-8800-E32F46821ECB}" destId="{718831A0-7A8B-4137-A82F-651E644353E6}" srcOrd="6" destOrd="0" presId="urn:microsoft.com/office/officeart/2005/8/layout/chevron1"/>
    <dgm:cxn modelId="{87EE62E8-1E35-4240-8703-C41F1CBEB4C6}" type="presParOf" srcId="{B0D0718C-4EDE-4ED2-8800-E32F46821ECB}" destId="{FBE46480-00F9-40AE-9FB6-0721B58FBBE2}" srcOrd="7" destOrd="0" presId="urn:microsoft.com/office/officeart/2005/8/layout/chevron1"/>
    <dgm:cxn modelId="{9A7D425D-AA84-4220-B96F-2C057990B51C}" type="presParOf" srcId="{B0D0718C-4EDE-4ED2-8800-E32F46821ECB}" destId="{25960FBF-E3FA-4334-94E1-A600342C3FB8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6103B-6744-4534-8E5C-5CC0F4FDB5FF}">
      <dsp:nvSpPr>
        <dsp:cNvPr id="0" name=""/>
        <dsp:cNvSpPr/>
      </dsp:nvSpPr>
      <dsp:spPr>
        <a:xfrm>
          <a:off x="139993" y="502449"/>
          <a:ext cx="1804223" cy="721689"/>
        </a:xfrm>
        <a:prstGeom prst="chevron">
          <a:avLst/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</a:t>
          </a:r>
        </a:p>
      </dsp:txBody>
      <dsp:txXfrm>
        <a:off x="500838" y="502449"/>
        <a:ext cx="1082534" cy="721689"/>
      </dsp:txXfrm>
    </dsp:sp>
    <dsp:sp modelId="{38C9BF88-0621-4C5B-92F8-8FA55B244852}">
      <dsp:nvSpPr>
        <dsp:cNvPr id="0" name=""/>
        <dsp:cNvSpPr/>
      </dsp:nvSpPr>
      <dsp:spPr>
        <a:xfrm>
          <a:off x="1802749" y="349310"/>
          <a:ext cx="2013675" cy="955336"/>
        </a:xfrm>
        <a:prstGeom prst="chevron">
          <a:avLst/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</a:t>
          </a:r>
        </a:p>
      </dsp:txBody>
      <dsp:txXfrm>
        <a:off x="2280417" y="349310"/>
        <a:ext cx="1058339" cy="955336"/>
      </dsp:txXfrm>
    </dsp:sp>
    <dsp:sp modelId="{AD36655B-70BE-4BE5-83D2-6FCE4C501481}">
      <dsp:nvSpPr>
        <dsp:cNvPr id="0" name=""/>
        <dsp:cNvSpPr/>
      </dsp:nvSpPr>
      <dsp:spPr>
        <a:xfrm>
          <a:off x="3668390" y="539255"/>
          <a:ext cx="1804223" cy="721689"/>
        </a:xfrm>
        <a:prstGeom prst="chevron">
          <a:avLst/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бюджета</a:t>
          </a:r>
        </a:p>
      </dsp:txBody>
      <dsp:txXfrm>
        <a:off x="4029235" y="539255"/>
        <a:ext cx="1082534" cy="721689"/>
      </dsp:txXfrm>
    </dsp:sp>
    <dsp:sp modelId="{718831A0-7A8B-4137-A82F-651E644353E6}">
      <dsp:nvSpPr>
        <dsp:cNvPr id="0" name=""/>
        <dsp:cNvSpPr/>
      </dsp:nvSpPr>
      <dsp:spPr>
        <a:xfrm>
          <a:off x="5112568" y="432048"/>
          <a:ext cx="2346050" cy="936103"/>
        </a:xfrm>
        <a:prstGeom prst="chevron">
          <a:avLst/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и бюджетная отчетность</a:t>
          </a:r>
        </a:p>
      </dsp:txBody>
      <dsp:txXfrm>
        <a:off x="5580620" y="432048"/>
        <a:ext cx="1409947" cy="936103"/>
      </dsp:txXfrm>
    </dsp:sp>
    <dsp:sp modelId="{25960FBF-E3FA-4334-94E1-A600342C3FB8}">
      <dsp:nvSpPr>
        <dsp:cNvPr id="0" name=""/>
        <dsp:cNvSpPr/>
      </dsp:nvSpPr>
      <dsp:spPr>
        <a:xfrm>
          <a:off x="7196777" y="539255"/>
          <a:ext cx="1804223" cy="721689"/>
        </a:xfrm>
        <a:prstGeom prst="chevron">
          <a:avLst/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муниципального финансового контроля  </a:t>
          </a:r>
        </a:p>
      </dsp:txBody>
      <dsp:txXfrm>
        <a:off x="7557622" y="539255"/>
        <a:ext cx="1082534" cy="721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E1B85D-25AA-40E5-ABA0-34232EB64892}" type="datetimeFigureOut">
              <a:rPr lang="ru-RU"/>
              <a:pPr>
                <a:defRPr/>
              </a:pPr>
              <a:t>01.03.2023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8EB5CB3-67A6-42A2-9B99-890DB7F58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EB5CB3-67A6-42A2-9B99-890DB7F5865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322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F8ADD9-AD7F-4F97-AB5F-6AC599612A7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EB5CB3-67A6-42A2-9B99-890DB7F5865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603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EB5CB3-67A6-42A2-9B99-890DB7F5865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078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EB5CB3-67A6-42A2-9B99-890DB7F5865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33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EB5CB3-67A6-42A2-9B99-890DB7F5865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63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EB5CB3-67A6-42A2-9B99-890DB7F5865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379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74B74-63E1-40C5-A4A3-BA6D93B875F4}" type="datetime1">
              <a:rPr lang="ru-RU"/>
              <a:pPr>
                <a:defRPr/>
              </a:pPr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F1CD0-D024-4CCE-95A0-7DC3C3479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A24A-28AF-41F5-A511-BFE7A65AF114}" type="datetime1">
              <a:rPr lang="ru-RU"/>
              <a:pPr>
                <a:defRPr/>
              </a:pPr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A78FE-C8C0-40AC-9B3E-B016E5B48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A02EE-BA4D-4739-8F44-C3F6928648F4}" type="datetime1">
              <a:rPr lang="ru-RU"/>
              <a:pPr>
                <a:defRPr/>
              </a:pPr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B81AB-0E77-4F54-BE0B-D58B92599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3BAEA-58B9-4355-92D9-9A7FBF66D641}" type="datetime1">
              <a:rPr lang="ru-RU"/>
              <a:pPr>
                <a:defRPr/>
              </a:pPr>
              <a:t>01.03.2023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B235E-D170-4F2A-A476-7B6AB3146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BA319-19C4-4622-82BA-D46515D3C7C2}" type="datetime1">
              <a:rPr lang="ru-RU"/>
              <a:pPr>
                <a:defRPr/>
              </a:pPr>
              <a:t>01.03.2023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1C121-E565-4243-B8AD-51B487F36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77988-EB8D-4A73-95A6-86B51B627EA2}" type="datetime1">
              <a:rPr lang="ru-RU"/>
              <a:pPr>
                <a:defRPr/>
              </a:pPr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12FC6-84A7-46B5-B2C8-6A02A11F2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A3FBE-CB98-420D-ABAF-948E72D3B338}" type="datetime1">
              <a:rPr lang="ru-RU"/>
              <a:pPr>
                <a:defRPr/>
              </a:pPr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AB3E2-C41A-46B9-A976-AFE899F45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F2C0C-AF15-4507-8A1F-954F1F563B55}" type="datetime1">
              <a:rPr lang="ru-RU"/>
              <a:pPr>
                <a:defRPr/>
              </a:pPr>
              <a:t>01.03.2023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58AC6-1993-43B9-8F17-A3C79B778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20F71-4409-4920-8982-CBDABBF6D1BB}" type="datetime1">
              <a:rPr lang="ru-RU"/>
              <a:pPr>
                <a:defRPr/>
              </a:pPr>
              <a:t>01.03.2023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C83BB-9704-485F-BD53-78393EB4E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05B08-A72C-42A6-87D6-975E1C067FDE}" type="datetime1">
              <a:rPr lang="ru-RU"/>
              <a:pPr>
                <a:defRPr/>
              </a:pPr>
              <a:t>01.03.2023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A878B-5303-4F53-8A97-396FA7107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F4BBB-8C0E-47FE-86FA-083EC4603454}" type="datetime1">
              <a:rPr lang="ru-RU"/>
              <a:pPr>
                <a:defRPr/>
              </a:pPr>
              <a:t>01.03.2023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59790-B5AC-4A88-9F9E-514C8F05D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05101-C5C4-4B91-9180-45F1D63D4C25}" type="datetime1">
              <a:rPr lang="ru-RU"/>
              <a:pPr>
                <a:defRPr/>
              </a:pPr>
              <a:t>01.03.2023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467C8-1348-4923-A3E2-E09FE027C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A5C22-1FC7-4D2E-A2FB-62D511C0D4F7}" type="datetime1">
              <a:rPr lang="ru-RU"/>
              <a:pPr>
                <a:defRPr/>
              </a:pPr>
              <a:t>01.03.2023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D1C1A-8F3B-4A60-B46C-9FD0594A0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6D1D65-3A14-4A2F-B5A4-A5CF3F0D5FF2}" type="datetime1">
              <a:rPr lang="ru-RU"/>
              <a:pPr>
                <a:defRPr/>
              </a:pPr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F65F0C-8E7F-4D38-996D-F8B15A78B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4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chart" Target="../charts/chart1.xml"/><Relationship Id="rId9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oxovoadmin@mail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1908175" y="188913"/>
            <a:ext cx="6911975" cy="863600"/>
          </a:xfrm>
        </p:spPr>
        <p:txBody>
          <a:bodyPr/>
          <a:lstStyle/>
          <a:p>
            <a:r>
              <a:rPr lang="ru-RU" sz="2800" b="1" dirty="0">
                <a:solidFill>
                  <a:schemeClr val="hlink"/>
                </a:solidFill>
              </a:rPr>
              <a:t>Муниципальное образование </a:t>
            </a:r>
            <a:br>
              <a:rPr lang="ru-RU" sz="2800" b="1" dirty="0">
                <a:solidFill>
                  <a:schemeClr val="hlink"/>
                </a:solidFill>
              </a:rPr>
            </a:br>
            <a:r>
              <a:rPr lang="ru-RU" sz="2800" b="1" dirty="0">
                <a:solidFill>
                  <a:schemeClr val="hlink"/>
                </a:solidFill>
              </a:rPr>
              <a:t>«Токсовское городское поселение»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395288" y="2349500"/>
            <a:ext cx="8229600" cy="18716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000" b="1" dirty="0">
                <a:solidFill>
                  <a:srgbClr val="B40000"/>
                </a:solidFill>
              </a:rPr>
              <a:t>«Бюджет для граждан»</a:t>
            </a:r>
          </a:p>
          <a:p>
            <a:pPr algn="ctr">
              <a:buFont typeface="Arial" charset="0"/>
              <a:buNone/>
            </a:pPr>
            <a:r>
              <a:rPr lang="ru-RU" dirty="0"/>
              <a:t>к бюджету на 2022 год и плановый период 2023</a:t>
            </a:r>
            <a:r>
              <a:rPr lang="en-US" dirty="0"/>
              <a:t>, </a:t>
            </a:r>
            <a:r>
              <a:rPr lang="ru-RU" dirty="0"/>
              <a:t>2024 годы</a:t>
            </a:r>
          </a:p>
        </p:txBody>
      </p:sp>
      <p:pic>
        <p:nvPicPr>
          <p:cNvPr id="16387" name="Picture 4" descr="toksovo_pos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88913"/>
            <a:ext cx="10080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C:\Users\Александра\Desktop\Sasha\Сайт\2018\БЮДЖЕТ ДЛЯ ГРАЖДАН\Картинки для бюджета\city-2042634_960_7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513" y="3573016"/>
            <a:ext cx="9144000" cy="4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979613" y="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78" name="Заголовок 14"/>
          <p:cNvSpPr>
            <a:spLocks noGrp="1"/>
          </p:cNvSpPr>
          <p:nvPr>
            <p:ph type="ctrTitle" idx="4294967295"/>
          </p:nvPr>
        </p:nvSpPr>
        <p:spPr>
          <a:xfrm>
            <a:off x="2051050" y="0"/>
            <a:ext cx="6624638" cy="576263"/>
          </a:xfrm>
        </p:spPr>
        <p:txBody>
          <a:bodyPr/>
          <a:lstStyle/>
          <a:p>
            <a:pPr eaLnBrk="1" hangingPunct="1"/>
            <a:r>
              <a:rPr lang="ru-RU"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B834881-4DCF-4643-8729-7F0E7F6233CB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4582" name="Picture 14" descr="Герб Токсо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49738" y="549275"/>
            <a:ext cx="474659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Rectangle 22"/>
          <p:cNvSpPr>
            <a:spLocks noChangeArrowheads="1"/>
          </p:cNvSpPr>
          <p:nvPr/>
        </p:nvSpPr>
        <p:spPr bwMode="auto">
          <a:xfrm>
            <a:off x="468313" y="2205038"/>
            <a:ext cx="8208962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Межбюджетные отношения </a:t>
            </a:r>
            <a:r>
              <a:rPr lang="ru-RU" sz="1600"/>
              <a:t>-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</a:r>
          </a:p>
          <a:p>
            <a:r>
              <a:rPr lang="ru-RU" sz="1600" b="1"/>
              <a:t>Межбюджетные трансферты </a:t>
            </a:r>
            <a:r>
              <a:rPr lang="ru-RU" sz="1600"/>
              <a:t>-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</a:p>
          <a:p>
            <a:r>
              <a:rPr lang="ru-RU" sz="1600" b="1"/>
              <a:t>Дотации </a:t>
            </a:r>
            <a:r>
              <a:rPr lang="ru-RU" sz="1600"/>
              <a:t>- межбюджетные трансферты, предоставляемые на безвозмездной и безвозвратной основе без установления направлений их использования.</a:t>
            </a:r>
          </a:p>
          <a:p>
            <a:r>
              <a:rPr lang="ru-RU" sz="1600" b="1"/>
              <a:t>Субвенция </a:t>
            </a:r>
            <a:r>
              <a:rPr lang="ru-RU" sz="1600"/>
              <a:t>–межбюджетные трансферты, предоставляемые в целях финансового обеспечения расходных обязательств возникающих при выполнении государственных полномочий Российской Федерации (субъекта Российской Федерации), переданных для осуществления органам местного самоуправления в установленном порядке.</a:t>
            </a:r>
          </a:p>
          <a:p>
            <a:r>
              <a:rPr lang="ru-RU" sz="1600" b="1"/>
              <a:t>Субсидии –</a:t>
            </a:r>
            <a:r>
              <a:rPr lang="ru-RU" sz="1600"/>
              <a:t>это бюджетные средства, передаваемые бюджету другого уровня, юридическому и физическому лицам на условиях долевого финансирования целевых расходов.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911350" y="4445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250825" y="1412875"/>
            <a:ext cx="0" cy="5832549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00087" y="7243837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1328738" y="788377"/>
            <a:ext cx="7351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Доходы бюджета на 2021 год и плановый период 2022-2023 годов (тыс. руб.)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34718-DA1F-4A98-A138-9064B6774CB1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13" name="Заголовок 14"/>
          <p:cNvSpPr txBox="1">
            <a:spLocks/>
          </p:cNvSpPr>
          <p:nvPr/>
        </p:nvSpPr>
        <p:spPr>
          <a:xfrm>
            <a:off x="2124075" y="160338"/>
            <a:ext cx="6784340" cy="576263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социально-экономического развития</a:t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7" name="Picture 402" descr="Герб Токс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585" y="21356"/>
            <a:ext cx="808988" cy="88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515" name="Group 13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923117"/>
              </p:ext>
            </p:extLst>
          </p:nvPr>
        </p:nvGraphicFramePr>
        <p:xfrm>
          <a:off x="251520" y="906404"/>
          <a:ext cx="8759068" cy="5685790"/>
        </p:xfrm>
        <a:graphic>
          <a:graphicData uri="http://schemas.openxmlformats.org/drawingml/2006/table">
            <a:tbl>
              <a:tblPr/>
              <a:tblGrid>
                <a:gridCol w="3494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8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99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034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доходной части бюджета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2022г. 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43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Налоговые  доходы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91 858,2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91 076,0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91 744,0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18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Налоги на прибыль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34 109,0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31 842,0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32 300,0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06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Акцизы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3 385,0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2 539,0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2 542,0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93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Единый с/х налог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138,8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1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Налог на имущество физических лиц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1 475,4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1 733,0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1 721,0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69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Земельный налог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52 750,0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54 958,0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55 177,0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87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Неналоговые доходы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54 718,6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6 719,3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6 719,3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094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Доходы от использования имущества, находящегося в государственной или муниципальной собственности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18 577,1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6 298,8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6 298,8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59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Доходы от продажи материальных и нематериальных активов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35 721,0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03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ea typeface="+mn-ea"/>
                          <a:cs typeface="+mn-cs"/>
                        </a:rPr>
                        <a:t>Доходы от оказания платных услуг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420,5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420,5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420,5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ea typeface="+mn-ea"/>
                          <a:cs typeface="+mn-cs"/>
                        </a:rPr>
                        <a:t>Прочие неналоговые доходы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87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Безвозмездные поступления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3 610,2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2 622,7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348,7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31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Межбюджетные субсидии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ea typeface="+mn-ea"/>
                          <a:cs typeface="+mn-cs"/>
                        </a:rPr>
                        <a:t>3 309,3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2 321,8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345,2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0859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Субвенции бюджетам городских поселений на осуществление первичного воинского учета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297,4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297,4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5550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Субвенции бюджетам городских поселений на выполнение передаваемых полномочий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3,5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287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Доходы бюджета, всего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150 187,0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100 418,0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98 812,0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911350" y="4445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336" name="TextBox 6"/>
          <p:cNvSpPr txBox="1">
            <a:spLocks noChangeArrowheads="1"/>
          </p:cNvSpPr>
          <p:nvPr/>
        </p:nvSpPr>
        <p:spPr bwMode="auto">
          <a:xfrm>
            <a:off x="827088" y="1412875"/>
            <a:ext cx="3281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Доходы бюджета на 2022 год в % </a:t>
            </a:r>
          </a:p>
        </p:txBody>
      </p: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F22B072-50E1-463E-943E-E217F0CFEA1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3" name="Заголовок 14"/>
          <p:cNvSpPr txBox="1">
            <a:spLocks/>
          </p:cNvSpPr>
          <p:nvPr/>
        </p:nvSpPr>
        <p:spPr>
          <a:xfrm>
            <a:off x="2124075" y="160338"/>
            <a:ext cx="6840538" cy="576262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социально-экономического развития</a:t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339" name="Picture 8" descr="Герб Токс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8651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102446"/>
              </p:ext>
            </p:extLst>
          </p:nvPr>
        </p:nvGraphicFramePr>
        <p:xfrm>
          <a:off x="505258" y="1910665"/>
          <a:ext cx="3930650" cy="2995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2340" name="Text Box 109"/>
          <p:cNvSpPr txBox="1">
            <a:spLocks noChangeArrowheads="1"/>
          </p:cNvSpPr>
          <p:nvPr/>
        </p:nvSpPr>
        <p:spPr bwMode="auto">
          <a:xfrm>
            <a:off x="4932363" y="1341438"/>
            <a:ext cx="374332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Расходы бюджета на 2022 год </a:t>
            </a:r>
          </a:p>
          <a:p>
            <a:pPr algn="ctr"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( тыс. руб.)</a:t>
            </a:r>
          </a:p>
        </p:txBody>
      </p:sp>
      <p:pic>
        <p:nvPicPr>
          <p:cNvPr id="52341" name="Picture 111" descr="дох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66082" y="4912584"/>
            <a:ext cx="43211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342" name="Picture 112" descr="дох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68863"/>
            <a:ext cx="4572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DED250E9-0D77-4FAB-A906-038485AF70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4842609"/>
              </p:ext>
            </p:extLst>
          </p:nvPr>
        </p:nvGraphicFramePr>
        <p:xfrm>
          <a:off x="396876" y="1904360"/>
          <a:ext cx="4081894" cy="3087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E94BECB0-E363-4E30-8150-1A9718026E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492771"/>
              </p:ext>
            </p:extLst>
          </p:nvPr>
        </p:nvGraphicFramePr>
        <p:xfrm>
          <a:off x="353615" y="1929295"/>
          <a:ext cx="3754835" cy="3134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BDB3B1BA-689B-A79E-7567-22B8C411F5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592731"/>
              </p:ext>
            </p:extLst>
          </p:nvPr>
        </p:nvGraphicFramePr>
        <p:xfrm>
          <a:off x="4609343" y="1904361"/>
          <a:ext cx="4534658" cy="313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911350" y="4445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2" name="Прямая соединительная линия 41"/>
          <p:cNvCxnSpPr>
            <a:cxnSpLocks/>
          </p:cNvCxnSpPr>
          <p:nvPr/>
        </p:nvCxnSpPr>
        <p:spPr>
          <a:xfrm>
            <a:off x="0" y="1598670"/>
            <a:ext cx="35496" cy="543073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-104775" y="7461448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52" name="Picture 3" descr="C:\Users\Александра\Desktop\Sasha\Сайт\2018\БЮДЖЕТ ДЛЯ ГРАЖДАН\Картинки для бюджета\coin_PNG369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68538" y="4868863"/>
            <a:ext cx="179705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7F5CB-6577-4043-A450-5D8D34FFB46E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53254" name="Заголовок 14"/>
          <p:cNvSpPr txBox="1">
            <a:spLocks/>
          </p:cNvSpPr>
          <p:nvPr/>
        </p:nvSpPr>
        <p:spPr bwMode="auto">
          <a:xfrm>
            <a:off x="1042988" y="549275"/>
            <a:ext cx="7921625" cy="51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образования  на 2022 год (тыс. руб.)</a:t>
            </a:r>
          </a:p>
        </p:txBody>
      </p:sp>
      <p:sp>
        <p:nvSpPr>
          <p:cNvPr id="12" name="Заголовок 14"/>
          <p:cNvSpPr txBox="1">
            <a:spLocks/>
          </p:cNvSpPr>
          <p:nvPr/>
        </p:nvSpPr>
        <p:spPr>
          <a:xfrm>
            <a:off x="2124075" y="160338"/>
            <a:ext cx="6840538" cy="576262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социально-экономического развития</a:t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007" name="Group 3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29172"/>
              </p:ext>
            </p:extLst>
          </p:nvPr>
        </p:nvGraphicFramePr>
        <p:xfrm>
          <a:off x="358775" y="1282093"/>
          <a:ext cx="8785225" cy="5739364"/>
        </p:xfrm>
        <a:graphic>
          <a:graphicData uri="http://schemas.openxmlformats.org/drawingml/2006/table">
            <a:tbl>
              <a:tblPr/>
              <a:tblGrid>
                <a:gridCol w="5832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бюджета, всего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164 844,0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представительного органа власти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7 969,7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исполнительных органов власти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42 648,4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2 132,1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5 931,4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проведения выборов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8180053"/>
                  </a:ext>
                </a:extLst>
              </a:tr>
              <a:tr h="334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Мобилизационная подготовка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297,4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3 385,0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национальной экономики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5 941,7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12 000,0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4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 (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в.т.ч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БМУ « ТСЗ» 33 404,5)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50 301,3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4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34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спорт, молодежная политика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27 007,0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34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2 369,0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748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Передача полномочий библиотечному обслуживанию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2 250,0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6719318"/>
                  </a:ext>
                </a:extLst>
              </a:tr>
            </a:tbl>
          </a:graphicData>
        </a:graphic>
      </p:graphicFrame>
      <p:pic>
        <p:nvPicPr>
          <p:cNvPr id="53321" name="Picture 312" descr="Герб Токс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862012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911350" y="4445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274" name="Заголовок 14"/>
          <p:cNvSpPr>
            <a:spLocks noGrp="1"/>
          </p:cNvSpPr>
          <p:nvPr>
            <p:ph type="ctrTitle"/>
          </p:nvPr>
        </p:nvSpPr>
        <p:spPr>
          <a:xfrm>
            <a:off x="2916238" y="44450"/>
            <a:ext cx="5403850" cy="576263"/>
          </a:xfrm>
        </p:spPr>
        <p:txBody>
          <a:bodyPr/>
          <a:lstStyle/>
          <a:p>
            <a:pPr eaLnBrk="1" hangingPunct="1"/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муниципальных программ на 2022 год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7" name="TextBox 1"/>
          <p:cNvSpPr txBox="1">
            <a:spLocks noChangeArrowheads="1"/>
          </p:cNvSpPr>
          <p:nvPr/>
        </p:nvSpPr>
        <p:spPr bwMode="auto">
          <a:xfrm>
            <a:off x="301625" y="1563688"/>
            <a:ext cx="6049963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Объем средств местного бюджета на реализацию программ составит -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Доля программных расходов в общем объеме расходов бюджета муниципального образования  - </a:t>
            </a:r>
          </a:p>
          <a:p>
            <a:endParaRPr lang="ru-RU" sz="12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86968" y="4060273"/>
            <a:ext cx="2988888" cy="358910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89770-5D1C-46E9-820B-0DDE92BD021C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54282" name="TextBox 7"/>
          <p:cNvSpPr txBox="1">
            <a:spLocks noChangeArrowheads="1"/>
          </p:cNvSpPr>
          <p:nvPr/>
        </p:nvSpPr>
        <p:spPr bwMode="auto">
          <a:xfrm>
            <a:off x="3492500" y="4060825"/>
            <a:ext cx="460851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>
                <a:latin typeface="Times New Roman" pitchFamily="18" charset="0"/>
                <a:cs typeface="Times New Roman" pitchFamily="18" charset="0"/>
              </a:rPr>
              <a:t>представляет собой комплекс взаимосвязанных по ресурсам, исполнителям, срокам осуществления и показателям результативности мероприятий</a:t>
            </a:r>
          </a:p>
        </p:txBody>
      </p:sp>
      <p:pic>
        <p:nvPicPr>
          <p:cNvPr id="54283" name="Picture 2" descr="C:\Users\Александра\Desktop\Sasha\Сайт\2018\БЮДЖЕТ ДЛЯ ГРАЖДАН\Картинки для бюджета\park-2039987_960_7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8" y="4797425"/>
            <a:ext cx="2771775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4" name="Picture 2" descr="C:\Users\Александра\Desktop\Sasha\Сайт\2018\БЮДЖЕТ ДЛЯ ГРАЖДАН\Картинки для бюджета\park-2039987_960_7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4932363"/>
            <a:ext cx="2592387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5" name="Picture 2" descr="C:\Users\Александра\Desktop\Sasha\Сайт\2018\БЮДЖЕТ ДЛЯ ГРАЖДАН\Картинки для бюджета\park-2039987_960_7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7700" y="4932363"/>
            <a:ext cx="2592388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6" name="TextBox 16"/>
          <p:cNvSpPr txBox="1">
            <a:spLocks noChangeArrowheads="1"/>
          </p:cNvSpPr>
          <p:nvPr/>
        </p:nvSpPr>
        <p:spPr bwMode="auto">
          <a:xfrm>
            <a:off x="1835150" y="692150"/>
            <a:ext cx="69850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Бюджет муниципального образования  формируется по программно-целевому принципу на базе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14 муниципальных программ,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охватывающих все сферы социально-экономической жизни </a:t>
            </a: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796136" y="2132856"/>
            <a:ext cx="1451686" cy="576064"/>
          </a:xfrm>
          <a:prstGeom prst="ellipse">
            <a:avLst/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8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53 959,1 </a:t>
            </a:r>
            <a:r>
              <a:rPr lang="ru-RU" sz="1200" b="1" dirty="0" err="1">
                <a:solidFill>
                  <a:schemeClr val="tx1"/>
                </a:solidFill>
              </a:rPr>
              <a:t>тыс.руб</a:t>
            </a:r>
            <a:r>
              <a:rPr lang="ru-RU" sz="1200" b="1" dirty="0">
                <a:solidFill>
                  <a:schemeClr val="tx1"/>
                </a:solidFill>
              </a:rPr>
              <a:t>.</a:t>
            </a:r>
          </a:p>
          <a:p>
            <a:pPr algn="ctr">
              <a:defRPr/>
            </a:pPr>
            <a:endParaRPr lang="ru-RU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652120" y="2996952"/>
            <a:ext cx="1074928" cy="432048"/>
          </a:xfrm>
          <a:prstGeom prst="ellipse">
            <a:avLst/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8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32,7 %</a:t>
            </a:r>
          </a:p>
          <a:p>
            <a:pPr algn="ctr">
              <a:defRPr/>
            </a:pPr>
            <a:endParaRPr lang="ru-RU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93" name="Picture 23" descr="Герб Токсов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911350" y="4445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298" name="Заголовок 14"/>
          <p:cNvSpPr>
            <a:spLocks/>
          </p:cNvSpPr>
          <p:nvPr/>
        </p:nvSpPr>
        <p:spPr bwMode="auto">
          <a:xfrm>
            <a:off x="2916238" y="44450"/>
            <a:ext cx="5403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Перечень муниципальных программ на 2022 год</a:t>
            </a:r>
          </a:p>
        </p:txBody>
      </p:sp>
      <p:pic>
        <p:nvPicPr>
          <p:cNvPr id="55299" name="Picture 6" descr="Герб Токс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579" name="Group 33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012481387"/>
              </p:ext>
            </p:extLst>
          </p:nvPr>
        </p:nvGraphicFramePr>
        <p:xfrm>
          <a:off x="1835150" y="765175"/>
          <a:ext cx="6625282" cy="5651727"/>
        </p:xfrm>
        <a:graphic>
          <a:graphicData uri="http://schemas.openxmlformats.org/drawingml/2006/table">
            <a:tbl>
              <a:tblPr/>
              <a:tblGrid>
                <a:gridCol w="576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32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 п/п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charset="-52"/>
                        </a:rPr>
                        <a:t>Наименование программы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charset="-52"/>
                        </a:rPr>
                        <a:t>Объем запланированных средств на  2022 г.,  всего  (тыс. руб.)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36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Противодействие экстремизму и профилактика терроризма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246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первичных мер пожарной безопасности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246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безопасности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36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незаконного потребления наркотических и психотропных веществ, наркомании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662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Модернизация системы уличного освещения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7 700,0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667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дорожного покрытия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3 385,0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246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муниципальным имуществом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5 891,7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363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Борьба с борщевиком Сосновского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41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Экологическое развитие 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246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Устойчивое общественное развитие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5 098,8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246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части территорий муниципального образования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1 689,9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5363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сферы культуры, спорта и молодежная политика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27 007,0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292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и поддержка малого и среднего предпринимательства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3536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от чрезвычайных ситуаций и снижение рисков их возникновения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893,6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1084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53 959,1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46474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шивка 8"/>
          <p:cNvSpPr/>
          <p:nvPr/>
        </p:nvSpPr>
        <p:spPr>
          <a:xfrm>
            <a:off x="5940152" y="5535235"/>
            <a:ext cx="3024336" cy="918101"/>
          </a:xfrm>
          <a:prstGeom prst="chevron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151064" y="4678089"/>
            <a:ext cx="2988888" cy="422992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программных мероприятий: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11350" y="4445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30" name="TextBox 1"/>
          <p:cNvSpPr txBox="1">
            <a:spLocks noChangeArrowheads="1"/>
          </p:cNvSpPr>
          <p:nvPr/>
        </p:nvSpPr>
        <p:spPr bwMode="auto">
          <a:xfrm>
            <a:off x="323540" y="1261768"/>
            <a:ext cx="664148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«ПРОТИВОДЕЙСТВИЕ ЭКСТРЕМИЗМУ И ПРОФИЛАКТИКА ТЕРРОРИЗМА»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«ОБЕСПЕЧЕНИЕ  БЕЗОПАСНОСТИ И ПРОТИВОДЕЙСТВИЕ ЭКСТРЕМИЗМУ»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«ОБЕСПЕЧЕНИЕ ПЕРВИЧНЫХ МЕР ПОЖАРНОЙ БЕЗОПАСНОСТИ»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«ЗАЩИТА НАСЕЛЕНИЯ ОТ ЧРЕЗВЫЧАЙНЫХ СИТУАЦИЙ И СНИЖЕНИЕ РИСКОВ ИХ ВОЗНИКНОВЕНИЯ»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«ПРОФИЛАКТИКА НЕЗАКОННОГО ПОТРЕБЛЕНИЯ НАРКОТИЧЕСКИХ И ПСИХОТРОПНЫХ ВЕЩЕСТВ, НАРКОМАНИИ»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Минимизация социального и экономического ущерба, наносимого населению, экономике и природной среде от чрезвычайных ситуаций природного и техногенного характера, пожаров и происшествий на водных объектах. Создание условий для формирования у жителей муниципального образования негативного отношения к потреблению наркотических средств, психотропных и психоактивных веществ, табачных изделий, содействия правоохранительным органам в сфере профилактики правонарушений, наркомании,  терроризма и экстремизма, а также пропаганда преимуществ здорового образа жизни. Формирование и сохранение позитивной атмосферы взаимного уважения к  национальным и конфессиональным традициям и обычаям народов, проживающих на территории округа.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4157" y="5101081"/>
            <a:ext cx="5829265" cy="127727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marL="171450" indent="-171450">
              <a:buFont typeface="Arial" charset="0"/>
              <a:buChar char="•"/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Размещение информационных материалов, направленных на профилактику правонарушений, терроризма, экстремизма, наркомании и табакокурения, укрепления межнациональных отношений в муниципальных печатных изданиях и на официальном сайте муниципального образования; 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изготовление и распространение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евробуклетов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и листовок по указанной тематике;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обход территории округа на предмет выявления фактов осквернения зданий и сооружений;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обеспечение несения аварийно-спасательной готовности на территории поселения.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34" name="TextBox 4"/>
          <p:cNvSpPr txBox="1">
            <a:spLocks noChangeArrowheads="1"/>
          </p:cNvSpPr>
          <p:nvPr/>
        </p:nvSpPr>
        <p:spPr bwMode="auto">
          <a:xfrm>
            <a:off x="6372225" y="5499100"/>
            <a:ext cx="23034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Общий объем финансирования программ составляет  </a:t>
            </a:r>
          </a:p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2 128,6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116310" y="730869"/>
            <a:ext cx="4436890" cy="455917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ПО ОБЕСПЕЧЕНИЮ БЕЗОПАСНОСТИ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16906" y="2630195"/>
            <a:ext cx="2988888" cy="358910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5634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36296" y="652610"/>
            <a:ext cx="1808291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81931" y="2298717"/>
            <a:ext cx="1862666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65030" y="3867708"/>
            <a:ext cx="2055812" cy="137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0AFA3-6AC8-4CB7-9308-61A130123E0E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56345" name="Заголовок 14"/>
          <p:cNvSpPr txBox="1">
            <a:spLocks/>
          </p:cNvSpPr>
          <p:nvPr/>
        </p:nvSpPr>
        <p:spPr bwMode="auto">
          <a:xfrm>
            <a:off x="2843213" y="38100"/>
            <a:ext cx="540543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муниципальных программ на 2022 год</a:t>
            </a:r>
          </a:p>
        </p:txBody>
      </p:sp>
      <p:pic>
        <p:nvPicPr>
          <p:cNvPr id="56346" name="Picture 28" descr="Герб Токсов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188913"/>
            <a:ext cx="9366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шивка 8"/>
          <p:cNvSpPr/>
          <p:nvPr/>
        </p:nvSpPr>
        <p:spPr>
          <a:xfrm>
            <a:off x="1187628" y="5237827"/>
            <a:ext cx="3384372" cy="889304"/>
          </a:xfrm>
          <a:prstGeom prst="chevron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Общий объем финансирования программы в 2022 году составляет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6 788,6 </a:t>
            </a:r>
            <a:r>
              <a:rPr kumimoji="0" lang="ru-RU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тыс.руб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403648" y="3056620"/>
            <a:ext cx="2988888" cy="444388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программных мероприятий: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11350" y="4445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4" name="TextBox 1"/>
          <p:cNvSpPr txBox="1">
            <a:spLocks noChangeArrowheads="1"/>
          </p:cNvSpPr>
          <p:nvPr/>
        </p:nvSpPr>
        <p:spPr bwMode="auto">
          <a:xfrm>
            <a:off x="1908175" y="1230313"/>
            <a:ext cx="67786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/>
              <a:t>«Устойчивое общественное развитие на территории административного центра МО «Токсовское городское поселение»</a:t>
            </a:r>
          </a:p>
          <a:p>
            <a:r>
              <a:rPr lang="ru-RU" sz="1200" b="1" dirty="0"/>
              <a:t>«Развитие части территорий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МО «Токсовское городское поселение»</a:t>
            </a:r>
            <a:r>
              <a:rPr lang="ru-RU" dirty="0"/>
              <a:t>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479" y="3368002"/>
            <a:ext cx="5256583" cy="21236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 marL="171450" indent="-171450">
              <a:buFont typeface="Arial" charset="0"/>
              <a:buChar char="•"/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Устройство ограждения (в виде сетки)  хоккейной коробки на Привокзальной, д.24</a:t>
            </a:r>
            <a:endParaRPr lang="ru-RU" dirty="0"/>
          </a:p>
          <a:p>
            <a:pPr marL="171450" indent="-171450"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2. Площадка для выгула животных на ул. Привокзальной, д. 20</a:t>
            </a:r>
          </a:p>
          <a:p>
            <a:pPr marL="171450" indent="-171450"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3. Устройство детских площадок на Привокзальной 20-22, ул. Боровой в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г.п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Токсово</a:t>
            </a:r>
          </a:p>
          <a:p>
            <a:pPr marL="171450" indent="-171450"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4. Обустройство пешеходной дорожки от ул. Овражная до ручья в дер.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Рапполово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1450" indent="-171450"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5. Организация спортивной площадки с ограждением и резиновым покрытием в д.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Рапполово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264026" y="641350"/>
            <a:ext cx="4396206" cy="615949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по ОБЩЕСТВЕННОМУ РАЗВИТИЮ ТЕРРИТОРИЙ ПОСЕЛЕНИЯ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385370" y="1963603"/>
            <a:ext cx="2988888" cy="358910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5736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95938" y="4191814"/>
            <a:ext cx="959493" cy="6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08594-9D20-49C2-83BF-DF5059E6DF69}" type="slidenum">
              <a:rPr lang="ru-RU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7367" name="Заголовок 14"/>
          <p:cNvSpPr txBox="1">
            <a:spLocks/>
          </p:cNvSpPr>
          <p:nvPr/>
        </p:nvSpPr>
        <p:spPr bwMode="auto">
          <a:xfrm>
            <a:off x="2916238" y="44450"/>
            <a:ext cx="5403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муниципальных программ на 2022 год</a:t>
            </a:r>
          </a:p>
        </p:txBody>
      </p:sp>
      <p:sp>
        <p:nvSpPr>
          <p:cNvPr id="57368" name="Rectangle 26"/>
          <p:cNvSpPr>
            <a:spLocks noChangeArrowheads="1"/>
          </p:cNvSpPr>
          <p:nvPr/>
        </p:nvSpPr>
        <p:spPr bwMode="auto">
          <a:xfrm>
            <a:off x="395287" y="2349500"/>
            <a:ext cx="80651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/>
              <a:t>Содействие участию населения в осуществлении местного самоуправления, создание комфортных условий жизнедеятельности</a:t>
            </a:r>
          </a:p>
        </p:txBody>
      </p:sp>
      <p:pic>
        <p:nvPicPr>
          <p:cNvPr id="57369" name="Picture 27" descr="Герб Токс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0618989-11F4-4842-B40D-1C07354ED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239" y="3501008"/>
            <a:ext cx="3384370" cy="21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шивка 8"/>
          <p:cNvSpPr/>
          <p:nvPr/>
        </p:nvSpPr>
        <p:spPr>
          <a:xfrm>
            <a:off x="5004049" y="5535235"/>
            <a:ext cx="3960440" cy="918101"/>
          </a:xfrm>
          <a:prstGeom prst="chevron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11350" y="4445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5" name="TextBox 1"/>
          <p:cNvSpPr txBox="1">
            <a:spLocks noChangeArrowheads="1"/>
          </p:cNvSpPr>
          <p:nvPr/>
        </p:nvSpPr>
        <p:spPr bwMode="auto">
          <a:xfrm>
            <a:off x="323859" y="1190686"/>
            <a:ext cx="576102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                          «Ремонт дорожного покрытия улиц»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Повышение комфортности условий проживания граждан,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приведение улично-дорожной сети, включая проезды к дворовым территориям и дворовые территории многоквартирных домов в соответствие с требованиями норм и технических регламентов. </a:t>
            </a:r>
          </a:p>
          <a:p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76" name="TextBox 4"/>
          <p:cNvSpPr txBox="1">
            <a:spLocks noChangeArrowheads="1"/>
          </p:cNvSpPr>
          <p:nvPr/>
        </p:nvSpPr>
        <p:spPr bwMode="auto">
          <a:xfrm>
            <a:off x="5652137" y="5499100"/>
            <a:ext cx="295211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Общий объем финансирования программы в 2022 году составляет  3 385,0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260774" y="730869"/>
            <a:ext cx="2988888" cy="358909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900411" y="1592525"/>
            <a:ext cx="2988888" cy="358910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6590D59-BD0F-4361-9EFC-37C8B6FE08F9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8384" name="Заголовок 14"/>
          <p:cNvSpPr txBox="1">
            <a:spLocks/>
          </p:cNvSpPr>
          <p:nvPr/>
        </p:nvSpPr>
        <p:spPr bwMode="auto">
          <a:xfrm>
            <a:off x="2916238" y="44450"/>
            <a:ext cx="5403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муниципальных программ на 2022 год</a:t>
            </a:r>
          </a:p>
        </p:txBody>
      </p:sp>
      <p:pic>
        <p:nvPicPr>
          <p:cNvPr id="58385" name="Picture 27" descr="Герб Токсо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9366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6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84888" y="3425429"/>
            <a:ext cx="2857500" cy="160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7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34361" y="908050"/>
            <a:ext cx="1563291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id="{AD2B78F7-6CC4-43BA-80B8-7F712A670573}"/>
              </a:ext>
            </a:extLst>
          </p:cNvPr>
          <p:cNvSpPr/>
          <p:nvPr/>
        </p:nvSpPr>
        <p:spPr>
          <a:xfrm>
            <a:off x="1421794" y="2780928"/>
            <a:ext cx="2988888" cy="575666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программных мероприятий: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FC111D-11E8-43DC-919C-6C7174D90E23}"/>
              </a:ext>
            </a:extLst>
          </p:cNvPr>
          <p:cNvSpPr txBox="1"/>
          <p:nvPr/>
        </p:nvSpPr>
        <p:spPr>
          <a:xfrm>
            <a:off x="323859" y="3341360"/>
            <a:ext cx="5616290" cy="712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Ремонт дорожного покрытия ул. Дорожников,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ул.Санаторная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дорожного покрытия в районе РЖД станции, пешеходной дорожки в Парке 500-летия Токсово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г.п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Токсово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B5E3191-3F58-C0A0-4603-5531E48C4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52794"/>
            <a:ext cx="2952112" cy="196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шивка 8"/>
          <p:cNvSpPr/>
          <p:nvPr/>
        </p:nvSpPr>
        <p:spPr>
          <a:xfrm>
            <a:off x="5940152" y="5535235"/>
            <a:ext cx="3024336" cy="918101"/>
          </a:xfrm>
          <a:prstGeom prst="chevron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181227" y="3253625"/>
            <a:ext cx="2988888" cy="462266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подпрограммных мероприятий: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11350" y="4445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6" name="TextBox 1"/>
          <p:cNvSpPr txBox="1">
            <a:spLocks noChangeArrowheads="1"/>
          </p:cNvSpPr>
          <p:nvPr/>
        </p:nvSpPr>
        <p:spPr bwMode="auto">
          <a:xfrm>
            <a:off x="250825" y="1268413"/>
            <a:ext cx="58688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сферы культуры, спорта, молодежной политики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Удовлетворение потребностей населения в сфере культуры и искусства, путем доступа к культурным ценностям. Развитие свободы творчества, проведение культурно-массовых и спортивных мероприятий, создание условий для развития и самореализации талантов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3719993"/>
            <a:ext cx="5976664" cy="28623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 marL="171450" indent="-171450">
              <a:buFont typeface="Arial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посещение жителями концертов и спектаклей по случаю празднования Международного женского дня, дня Победы, Нового года;  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поздравление первоклассников с Днем Знаний;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поздравление с государственными праздниками, юбилейными и иными торжественными датами жителей муниципального образования;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поздравление юбиляров-долгожителей;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поздравление супружеских пар, отметивших юбилей совместной жизни;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публикация в муниципальных печатных изданиях официальных поздравлений юбиляров и супружеских пар, отметивших юбилей совместной жизни;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целях формирования патриотизма у граждан планируется проведение экскурсий по местам боевой славы и в воинскую часть; 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участия жителей округа в военно-патриотической акции «Бессмертный полк» по заявкам населения будут изготовлены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штендеры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1450" indent="-171450">
              <a:buFont typeface="Arial" charset="0"/>
              <a:buChar char="•"/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charset="0"/>
              <a:buChar char="•"/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30" name="TextBox 4"/>
          <p:cNvSpPr txBox="1">
            <a:spLocks noChangeArrowheads="1"/>
          </p:cNvSpPr>
          <p:nvPr/>
        </p:nvSpPr>
        <p:spPr bwMode="auto">
          <a:xfrm>
            <a:off x="6372225" y="5499100"/>
            <a:ext cx="22320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Общий объем финансирования программы составляет 27 007,0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189336" y="730869"/>
            <a:ext cx="2988888" cy="358909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690799" y="1740499"/>
            <a:ext cx="2988888" cy="358910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5381A-A111-4678-AA5B-32182F7B1E62}" type="slidenum">
              <a:rPr lang="ru-RU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60438" name="Заголовок 14"/>
          <p:cNvSpPr txBox="1">
            <a:spLocks/>
          </p:cNvSpPr>
          <p:nvPr/>
        </p:nvSpPr>
        <p:spPr bwMode="auto">
          <a:xfrm>
            <a:off x="2916238" y="44450"/>
            <a:ext cx="5403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муниципальных программ на 2022 год</a:t>
            </a:r>
          </a:p>
        </p:txBody>
      </p:sp>
      <p:pic>
        <p:nvPicPr>
          <p:cNvPr id="60439" name="Picture 28" descr="Герб Токсо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913"/>
            <a:ext cx="8255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40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56325" y="995263"/>
            <a:ext cx="2466975" cy="138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41" name="Picture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68981" y="4168047"/>
            <a:ext cx="736393" cy="51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D768C36-6462-E97E-843E-45C324CEE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62" y="620712"/>
            <a:ext cx="2773513" cy="176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89C5629-0C7E-C70C-8424-CB3CC677B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62" y="3578106"/>
            <a:ext cx="2773511" cy="171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9" name="Picture 9"/>
          <p:cNvPicPr>
            <a:picLocks noChangeAspect="1" noChangeArrowheads="1"/>
          </p:cNvPicPr>
          <p:nvPr/>
        </p:nvPicPr>
        <p:blipFill>
          <a:blip r:embed="rId3"/>
          <a:srcRect l="37274" t="11276" r="3514" b="6581"/>
          <a:stretch>
            <a:fillRect/>
          </a:stretch>
        </p:blipFill>
        <p:spPr bwMode="auto">
          <a:xfrm>
            <a:off x="-108520" y="-11169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2" name="Заголовок 14"/>
          <p:cNvSpPr>
            <a:spLocks noGrp="1"/>
          </p:cNvSpPr>
          <p:nvPr>
            <p:ph type="ctrTitle"/>
          </p:nvPr>
        </p:nvSpPr>
        <p:spPr>
          <a:xfrm>
            <a:off x="1187451" y="57149"/>
            <a:ext cx="6696917" cy="851571"/>
          </a:xfrm>
        </p:spPr>
        <p:txBody>
          <a:bodyPr/>
          <a:lstStyle/>
          <a:p>
            <a:pPr eaLnBrk="1" hangingPunct="1"/>
            <a:r>
              <a:rPr lang="ru-RU" sz="1800" b="1" dirty="0">
                <a:solidFill>
                  <a:schemeClr val="hlink"/>
                </a:solidFill>
              </a:rPr>
              <a:t>Муниципальное образование </a:t>
            </a:r>
            <a:br>
              <a:rPr lang="ru-RU" sz="1800" b="1" dirty="0">
                <a:solidFill>
                  <a:schemeClr val="hlink"/>
                </a:solidFill>
              </a:rPr>
            </a:br>
            <a:r>
              <a:rPr lang="ru-RU" sz="1800" b="1" dirty="0">
                <a:solidFill>
                  <a:schemeClr val="hlink"/>
                </a:solidFill>
              </a:rPr>
              <a:t>«Токсовское городское поселение» Всеволожского муниципального района Ленинградской области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DA19E-A78E-4AE7-8B84-700E25FEC085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2" name="Picture 4" descr="toksovo_pos_coa">
            <a:extLst>
              <a:ext uri="{FF2B5EF4-FFF2-40B4-BE49-F238E27FC236}">
                <a16:creationId xmlns:a16="http://schemas.microsoft.com/office/drawing/2014/main" id="{B19C2198-1EA8-061B-3073-49B6D67B4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38812"/>
            <a:ext cx="10080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3CEC09-0248-D2B1-D24F-6C1A40B20C20}"/>
              </a:ext>
            </a:extLst>
          </p:cNvPr>
          <p:cNvSpPr txBox="1"/>
          <p:nvPr/>
        </p:nvSpPr>
        <p:spPr>
          <a:xfrm>
            <a:off x="179388" y="1362774"/>
            <a:ext cx="309646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Административный центр МО «Токсовское городское поселение» – городской посёлок Токсово. Также 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в границы МО «Токсовское городское поселение» входят поселок Новое Токсово, деревни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Рапполово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Кавголово, Аудио,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в.г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.№ 61.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E80E78-A776-9157-4134-6644621A097F}"/>
              </a:ext>
            </a:extLst>
          </p:cNvPr>
          <p:cNvSpPr txBox="1"/>
          <p:nvPr/>
        </p:nvSpPr>
        <p:spPr>
          <a:xfrm>
            <a:off x="251530" y="3968736"/>
            <a:ext cx="28803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800" b="0" i="1" dirty="0">
                <a:solidFill>
                  <a:srgbClr val="262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Общая численность</a:t>
            </a:r>
          </a:p>
          <a:p>
            <a:pPr algn="l"/>
            <a:r>
              <a:rPr lang="ru-RU" sz="1800" b="0" i="1" dirty="0">
                <a:solidFill>
                  <a:srgbClr val="262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6 545 чел., в т.ч. городское – 4 531 чел., сельское -2 014 чел.</a:t>
            </a:r>
          </a:p>
          <a:p>
            <a:pPr algn="l"/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Общая площадь поселения 17 684 га</a:t>
            </a:r>
            <a:endParaRPr lang="ru-RU" sz="1800" b="0" i="1" dirty="0">
              <a:solidFill>
                <a:srgbClr val="2626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27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4"/>
          <p:cNvSpPr>
            <a:spLocks noGrp="1"/>
          </p:cNvSpPr>
          <p:nvPr>
            <p:ph type="ctrTitle"/>
          </p:nvPr>
        </p:nvSpPr>
        <p:spPr>
          <a:xfrm>
            <a:off x="3779838" y="57150"/>
            <a:ext cx="3573462" cy="574675"/>
          </a:xfrm>
        </p:spPr>
        <p:txBody>
          <a:bodyPr/>
          <a:lstStyle/>
          <a:p>
            <a:pPr eaLnBrk="1" hangingPunct="1"/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DA19E-A78E-4AE7-8B84-700E25FEC085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61447" name="Text Box 16"/>
          <p:cNvSpPr txBox="1">
            <a:spLocks noChangeArrowheads="1"/>
          </p:cNvSpPr>
          <p:nvPr/>
        </p:nvSpPr>
        <p:spPr bwMode="auto">
          <a:xfrm>
            <a:off x="971550" y="2133600"/>
            <a:ext cx="7345363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dirty="0">
                <a:solidFill>
                  <a:srgbClr val="FF0000"/>
                </a:solidFill>
              </a:rPr>
              <a:t>Спасибо за внимание!</a:t>
            </a:r>
          </a:p>
          <a:p>
            <a:pPr algn="ctr">
              <a:spcBef>
                <a:spcPct val="50000"/>
              </a:spcBef>
            </a:pP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37F0BB7-D9FC-A16A-F827-2D08C213B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392"/>
            <a:ext cx="9144000" cy="712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CEEED5-843F-31D7-EDC1-702EAE207A47}"/>
              </a:ext>
            </a:extLst>
          </p:cNvPr>
          <p:cNvSpPr txBox="1"/>
          <p:nvPr/>
        </p:nvSpPr>
        <p:spPr>
          <a:xfrm>
            <a:off x="2555776" y="3162212"/>
            <a:ext cx="50405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FF0000"/>
                </a:solidFill>
              </a:rPr>
              <a:t>Спасибо за внимание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60A018-F458-0F0E-754C-7D900D6D84C9}"/>
              </a:ext>
            </a:extLst>
          </p:cNvPr>
          <p:cNvSpPr txBox="1"/>
          <p:nvPr/>
        </p:nvSpPr>
        <p:spPr>
          <a:xfrm>
            <a:off x="251523" y="115886"/>
            <a:ext cx="66375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62633"/>
                </a:solidFill>
                <a:effectLst/>
                <a:latin typeface="YS Text"/>
              </a:rPr>
              <a:t>Контактная информация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035491-6620-CE9C-7BA3-596A92A6BECC}"/>
              </a:ext>
            </a:extLst>
          </p:cNvPr>
          <p:cNvSpPr txBox="1"/>
          <p:nvPr/>
        </p:nvSpPr>
        <p:spPr>
          <a:xfrm>
            <a:off x="290704" y="652463"/>
            <a:ext cx="7272803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1" i="0" dirty="0">
                <a:solidFill>
                  <a:srgbClr val="483B3F"/>
                </a:solidFill>
                <a:effectLst/>
                <a:latin typeface="Arial" panose="020B0604020202020204" pitchFamily="34" charset="0"/>
              </a:rPr>
              <a:t>Администрация</a:t>
            </a:r>
            <a:r>
              <a:rPr lang="ru-RU" b="1" i="0" dirty="0">
                <a:solidFill>
                  <a:srgbClr val="483B3F"/>
                </a:solidFill>
                <a:effectLst/>
                <a:latin typeface="Arial" panose="020B0604020202020204" pitchFamily="34" charset="0"/>
              </a:rPr>
              <a:t> МО «Токсовское городское поселение»</a:t>
            </a:r>
            <a:endParaRPr lang="ru-RU" b="0" i="0" dirty="0">
              <a:solidFill>
                <a:srgbClr val="483B3F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ru-RU" sz="1600" b="1" i="0" dirty="0">
                <a:solidFill>
                  <a:srgbClr val="483B3F"/>
                </a:solidFill>
                <a:effectLst/>
                <a:latin typeface="Arial" panose="020B0604020202020204" pitchFamily="34" charset="0"/>
              </a:rPr>
              <a:t>Адрес:</a:t>
            </a:r>
            <a:r>
              <a:rPr lang="ru-RU" sz="1600" b="0" i="0" dirty="0">
                <a:solidFill>
                  <a:srgbClr val="483B3F"/>
                </a:solidFill>
                <a:effectLst/>
                <a:latin typeface="Arial" panose="020B0604020202020204" pitchFamily="34" charset="0"/>
              </a:rPr>
              <a:t> Ленинградская область, Всеволожский район, </a:t>
            </a:r>
            <a:r>
              <a:rPr lang="ru-RU" sz="1600" b="0" i="0" dirty="0" err="1">
                <a:solidFill>
                  <a:srgbClr val="483B3F"/>
                </a:solidFill>
                <a:effectLst/>
                <a:latin typeface="Arial" panose="020B0604020202020204" pitchFamily="34" charset="0"/>
              </a:rPr>
              <a:t>г.п</a:t>
            </a:r>
            <a:r>
              <a:rPr lang="ru-RU" sz="1600" b="0" i="0" dirty="0">
                <a:solidFill>
                  <a:srgbClr val="483B3F"/>
                </a:solidFill>
                <a:effectLst/>
                <a:latin typeface="Arial" panose="020B0604020202020204" pitchFamily="34" charset="0"/>
              </a:rPr>
              <a:t>. Токсово, Ленинградское шоссе, д. 55А</a:t>
            </a:r>
          </a:p>
          <a:p>
            <a:pPr algn="l"/>
            <a:r>
              <a:rPr lang="ru-RU" sz="1600" b="1" i="0" dirty="0">
                <a:solidFill>
                  <a:srgbClr val="483B3F"/>
                </a:solidFill>
                <a:effectLst/>
                <a:latin typeface="Arial" panose="020B0604020202020204" pitchFamily="34" charset="0"/>
              </a:rPr>
              <a:t>Телефон:</a:t>
            </a:r>
            <a:r>
              <a:rPr lang="ru-RU" sz="1600" b="0" i="0" dirty="0">
                <a:solidFill>
                  <a:srgbClr val="483B3F"/>
                </a:solidFill>
                <a:effectLst/>
                <a:latin typeface="Arial" panose="020B0604020202020204" pitchFamily="34" charset="0"/>
              </a:rPr>
              <a:t> 8 (81370) 38-025</a:t>
            </a:r>
          </a:p>
          <a:p>
            <a:pPr algn="l"/>
            <a:r>
              <a:rPr lang="ru-RU" sz="1600" b="1" i="0" dirty="0">
                <a:solidFill>
                  <a:srgbClr val="483B3F"/>
                </a:solidFill>
                <a:effectLst/>
                <a:latin typeface="Arial" panose="020B0604020202020204" pitchFamily="34" charset="0"/>
              </a:rPr>
              <a:t>E-mail:</a:t>
            </a:r>
            <a:r>
              <a:rPr lang="ru-RU" sz="1600" b="0" i="0" dirty="0">
                <a:solidFill>
                  <a:srgbClr val="483B3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1600" b="0" i="0" u="none" strike="noStrike" dirty="0">
                <a:solidFill>
                  <a:srgbClr val="00A0D9"/>
                </a:solidFill>
                <a:effectLst/>
                <a:latin typeface="Arial" panose="020B0604020202020204" pitchFamily="34" charset="0"/>
                <a:hlinkClick r:id="rId4"/>
              </a:rPr>
              <a:t>toxovoadmin@mail.ru</a:t>
            </a:r>
            <a:endParaRPr lang="ru-RU" sz="1600" dirty="0">
              <a:solidFill>
                <a:srgbClr val="00A0D9"/>
              </a:solidFill>
              <a:latin typeface="Arial" panose="020B0604020202020204" pitchFamily="34" charset="0"/>
            </a:endParaRPr>
          </a:p>
          <a:p>
            <a:pPr algn="l"/>
            <a:r>
              <a:rPr lang="ru-RU" sz="1600" b="1" i="0" dirty="0">
                <a:solidFill>
                  <a:srgbClr val="483B3F"/>
                </a:solidFill>
                <a:effectLst/>
                <a:latin typeface="Arial" panose="020B0604020202020204" pitchFamily="34" charset="0"/>
              </a:rPr>
              <a:t>Глава администрации Кузьмин Сергей Николаевич</a:t>
            </a:r>
          </a:p>
          <a:p>
            <a:r>
              <a:rPr lang="ru-RU" sz="1600" b="1" i="0" dirty="0">
                <a:solidFill>
                  <a:srgbClr val="483B3F"/>
                </a:solidFill>
                <a:effectLst/>
                <a:latin typeface="Arial" panose="020B0604020202020204" pitchFamily="34" charset="0"/>
              </a:rPr>
              <a:t>Приёмный день</a:t>
            </a:r>
            <a:r>
              <a:rPr lang="ru-RU" sz="1600" b="0" i="0" dirty="0">
                <a:solidFill>
                  <a:srgbClr val="483B3F"/>
                </a:solidFill>
                <a:effectLst/>
                <a:latin typeface="Arial" panose="020B0604020202020204" pitchFamily="34" charset="0"/>
              </a:rPr>
              <a:t> - вторник с 14:00 до 17:00 по предварительной записи</a:t>
            </a:r>
          </a:p>
          <a:p>
            <a:pPr algn="l"/>
            <a:endParaRPr lang="ru-RU" sz="1600" b="0" i="0" dirty="0">
              <a:solidFill>
                <a:srgbClr val="483B3F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ru-RU" b="0" i="0" dirty="0">
              <a:solidFill>
                <a:srgbClr val="483B3F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971604" y="1773238"/>
            <a:ext cx="799300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Одной из важнейших  задач бюджетной политики является обеспечение прозрачности и открытости бюджета.</a:t>
            </a:r>
          </a:p>
          <a:p>
            <a:pPr algn="l"/>
            <a:r>
              <a:rPr lang="ru-RU" b="0" i="1" dirty="0">
                <a:solidFill>
                  <a:srgbClr val="262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- это простое и наглядное представление информации о бюджете.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Бюджет для граждан познакомит Вас с основными положениями бюджета муниципального образования «Токсовское городское поселение» на 2022 год и плановый период 2023, 2024 годы.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Бюджет для граждан в данном формате должен стать полезным и узнаваемым источником информации об эффективности расходования бюджетных средств  муниципального образования «Токсовское городское поселение»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9D24A-B9E2-4231-9E35-2C3F61D37E04}" type="slidenum">
              <a:rPr lang="ru-RU"/>
              <a:pPr>
                <a:defRPr/>
              </a:pPr>
              <a:t>3</a:t>
            </a:fld>
            <a:endParaRPr lang="ru-RU"/>
          </a:p>
        </p:txBody>
      </p:sp>
      <p:grpSp>
        <p:nvGrpSpPr>
          <p:cNvPr id="17413" name="Group 10"/>
          <p:cNvGrpSpPr>
            <a:grpSpLocks/>
          </p:cNvGrpSpPr>
          <p:nvPr/>
        </p:nvGrpSpPr>
        <p:grpSpPr bwMode="auto">
          <a:xfrm>
            <a:off x="179388" y="188913"/>
            <a:ext cx="1257300" cy="6553200"/>
            <a:chOff x="113" y="119"/>
            <a:chExt cx="792" cy="4128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113" y="890"/>
              <a:ext cx="0" cy="3357"/>
            </a:xfrm>
            <a:prstGeom prst="line">
              <a:avLst/>
            </a:prstGeom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416" name="Picture 8" descr="Герб Токсово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3" y="119"/>
              <a:ext cx="792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C3B58D8-CF30-86F6-5710-7F09570800D8}"/>
              </a:ext>
            </a:extLst>
          </p:cNvPr>
          <p:cNvSpPr txBox="1"/>
          <p:nvPr/>
        </p:nvSpPr>
        <p:spPr>
          <a:xfrm>
            <a:off x="2195736" y="260649"/>
            <a:ext cx="46622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i="1" dirty="0">
                <a:solidFill>
                  <a:srgbClr val="B40000"/>
                </a:solidFill>
              </a:rPr>
              <a:t>Бюджет для граждан – это просто. Никаких секретов НЕТ!</a:t>
            </a:r>
          </a:p>
        </p:txBody>
      </p:sp>
      <p:pic>
        <p:nvPicPr>
          <p:cNvPr id="5" name="Picture 5" descr="C:\Users\Александра\Desktop\Sasha\Сайт\2018\БЮДЖЕТ ДЛЯ ГРАЖДАН\Картинки для бюджета\people-312122_960_720.png">
            <a:extLst>
              <a:ext uri="{FF2B5EF4-FFF2-40B4-BE49-F238E27FC236}">
                <a16:creationId xmlns:a16="http://schemas.microsoft.com/office/drawing/2014/main" id="{3FD822BF-4F0F-3E27-8882-63A8A5243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500" y="3933056"/>
            <a:ext cx="7493000" cy="280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кругленный прямоугольник 4"/>
          <p:cNvSpPr>
            <a:spLocks noChangeArrowheads="1"/>
          </p:cNvSpPr>
          <p:nvPr/>
        </p:nvSpPr>
        <p:spPr bwMode="auto">
          <a:xfrm>
            <a:off x="1692275" y="2133600"/>
            <a:ext cx="7294563" cy="100806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19050" cap="rnd" algn="ctr">
            <a:solidFill>
              <a:srgbClr val="4495B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ru-RU" sz="1200" b="1"/>
              <a:t>Бюджет </a:t>
            </a:r>
            <a:r>
              <a:rPr lang="ru-RU" sz="1200"/>
              <a:t>- это форма образования и расходования денежных средств, предназначенных для</a:t>
            </a:r>
          </a:p>
          <a:p>
            <a:pPr defTabSz="457200"/>
            <a:r>
              <a:rPr lang="ru-RU" sz="1200"/>
              <a:t>финансового обеспечения задач и функций государства и местного самоуправления.</a:t>
            </a:r>
          </a:p>
          <a:p>
            <a:pPr defTabSz="457200"/>
            <a:r>
              <a:rPr lang="ru-RU" sz="1200" b="1"/>
              <a:t>Консолидированный бюджет </a:t>
            </a:r>
            <a:r>
              <a:rPr lang="ru-RU" sz="1200"/>
              <a:t>- свод бюджетов бюджетной системы Российской Федерации на</a:t>
            </a:r>
          </a:p>
          <a:p>
            <a:pPr defTabSz="457200"/>
            <a:r>
              <a:rPr lang="ru-RU" sz="1200"/>
              <a:t>соответствующей территории (за исключением бюджетов государственных внебюджетных фондов) без учета межбюджетных трансфертов между этими бюджетами.</a:t>
            </a:r>
            <a:endParaRPr lang="ru-RU" sz="1600">
              <a:latin typeface="Trebuchet MS" pitchFamily="34" charset="0"/>
            </a:endParaRPr>
          </a:p>
        </p:txBody>
      </p:sp>
      <p:sp>
        <p:nvSpPr>
          <p:cNvPr id="18434" name="Скругленный прямоугольник 4"/>
          <p:cNvSpPr>
            <a:spLocks noChangeArrowheads="1"/>
          </p:cNvSpPr>
          <p:nvPr/>
        </p:nvSpPr>
        <p:spPr bwMode="auto">
          <a:xfrm>
            <a:off x="1692275" y="3213100"/>
            <a:ext cx="7221538" cy="100806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19050" cap="rnd" algn="ctr">
            <a:solidFill>
              <a:srgbClr val="4495B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ru-RU" sz="1200" b="1"/>
              <a:t>Доходы бюджета </a:t>
            </a:r>
            <a:r>
              <a:rPr lang="ru-RU" sz="1200"/>
              <a:t>- поступающие в бюджет денежные средства, за исключением средств, являющихся источниками финансирования дефицита бюджета.</a:t>
            </a:r>
          </a:p>
          <a:p>
            <a:pPr defTabSz="457200"/>
            <a:r>
              <a:rPr lang="ru-RU" sz="1200" b="1"/>
              <a:t>Расходы бюджета </a:t>
            </a:r>
            <a:r>
              <a:rPr lang="ru-RU" sz="1200"/>
              <a:t>- выплачиваемые из бюджета денежные средства, за исключением средств,</a:t>
            </a:r>
          </a:p>
          <a:p>
            <a:pPr defTabSz="457200"/>
            <a:r>
              <a:rPr lang="ru-RU" sz="1200"/>
              <a:t>являющихся источниками финансирования дефицита бюджет.</a:t>
            </a:r>
          </a:p>
        </p:txBody>
      </p:sp>
      <p:sp>
        <p:nvSpPr>
          <p:cNvPr id="18435" name="Скругленный прямоугольник 4"/>
          <p:cNvSpPr>
            <a:spLocks noChangeArrowheads="1"/>
          </p:cNvSpPr>
          <p:nvPr/>
        </p:nvSpPr>
        <p:spPr bwMode="auto">
          <a:xfrm>
            <a:off x="1692275" y="4292600"/>
            <a:ext cx="7200900" cy="100806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19050" cap="rnd" algn="ctr">
            <a:solidFill>
              <a:srgbClr val="4495B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ru-RU" sz="1200" b="1"/>
              <a:t>Дефицит бюджета </a:t>
            </a:r>
            <a:r>
              <a:rPr lang="ru-RU" sz="1200"/>
              <a:t>- превышение расходов бюджета над его доходами.</a:t>
            </a:r>
          </a:p>
          <a:p>
            <a:pPr defTabSz="457200"/>
            <a:r>
              <a:rPr lang="ru-RU" sz="1200" b="1"/>
              <a:t>Профицит бюджета </a:t>
            </a:r>
            <a:r>
              <a:rPr lang="ru-RU" sz="1200"/>
              <a:t>- превышение доходов бюджета над его расходами</a:t>
            </a:r>
          </a:p>
        </p:txBody>
      </p:sp>
      <p:pic>
        <p:nvPicPr>
          <p:cNvPr id="2" name="Picture 8" descr="Герб Токсово">
            <a:extLst>
              <a:ext uri="{FF2B5EF4-FFF2-40B4-BE49-F238E27FC236}">
                <a16:creationId xmlns:a16="http://schemas.microsoft.com/office/drawing/2014/main" id="{80329731-B13C-C876-56D5-B78333FC1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260648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9CDD77-9A95-9A4E-F382-06E472F7D0D1}"/>
              </a:ext>
            </a:extLst>
          </p:cNvPr>
          <p:cNvSpPr txBox="1"/>
          <p:nvPr/>
        </p:nvSpPr>
        <p:spPr>
          <a:xfrm>
            <a:off x="2411760" y="260648"/>
            <a:ext cx="4446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Глоссарий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9EDE9-3B12-0201-93AB-7E0221613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971604" y="1773238"/>
            <a:ext cx="799300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Одной из важнейших  задач бюджетной политики является обеспечение прозрачности и открытости бюджета.</a:t>
            </a:r>
          </a:p>
          <a:p>
            <a:pPr algn="l"/>
            <a:r>
              <a:rPr lang="ru-RU" b="0" i="1" dirty="0">
                <a:solidFill>
                  <a:srgbClr val="262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- это простое и наглядное представление информации о бюджете.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Бюджет для граждан познакомит Вас с основными положениями бюджета муниципального образования «Токсовское городское поселение» на 2023 год и плановый период 2024, 2025 годы.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Бюджет для граждан в данном формате должен стать полезным и узнаваемым источником информации об эффективности расходования бюджетных средств  муниципального образования «Токсовское городское поселение»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9D24A-B9E2-4231-9E35-2C3F61D37E04}" type="slidenum">
              <a:rPr lang="ru-RU"/>
              <a:pPr>
                <a:defRPr/>
              </a:pPr>
              <a:t>5</a:t>
            </a:fld>
            <a:endParaRPr lang="ru-RU"/>
          </a:p>
        </p:txBody>
      </p:sp>
      <p:grpSp>
        <p:nvGrpSpPr>
          <p:cNvPr id="17413" name="Group 10"/>
          <p:cNvGrpSpPr>
            <a:grpSpLocks/>
          </p:cNvGrpSpPr>
          <p:nvPr/>
        </p:nvGrpSpPr>
        <p:grpSpPr bwMode="auto">
          <a:xfrm>
            <a:off x="179388" y="188913"/>
            <a:ext cx="1257300" cy="6553200"/>
            <a:chOff x="113" y="119"/>
            <a:chExt cx="792" cy="4128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113" y="890"/>
              <a:ext cx="0" cy="3357"/>
            </a:xfrm>
            <a:prstGeom prst="line">
              <a:avLst/>
            </a:prstGeom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416" name="Picture 8" descr="Герб Токсово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3" y="119"/>
              <a:ext cx="792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C3B58D8-CF30-86F6-5710-7F09570800D8}"/>
              </a:ext>
            </a:extLst>
          </p:cNvPr>
          <p:cNvSpPr txBox="1"/>
          <p:nvPr/>
        </p:nvSpPr>
        <p:spPr>
          <a:xfrm>
            <a:off x="2195736" y="260649"/>
            <a:ext cx="46622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i="1" dirty="0">
                <a:solidFill>
                  <a:srgbClr val="B40000"/>
                </a:solidFill>
              </a:rPr>
              <a:t>Бюджет для граждан – это просто. Никаких секретов НЕТ!</a:t>
            </a:r>
          </a:p>
        </p:txBody>
      </p:sp>
      <p:pic>
        <p:nvPicPr>
          <p:cNvPr id="5" name="Picture 5" descr="C:\Users\Александра\Desktop\Sasha\Сайт\2018\БЮДЖЕТ ДЛЯ ГРАЖДАН\Картинки для бюджета\people-312122_960_720.png">
            <a:extLst>
              <a:ext uri="{FF2B5EF4-FFF2-40B4-BE49-F238E27FC236}">
                <a16:creationId xmlns:a16="http://schemas.microsoft.com/office/drawing/2014/main" id="{3FD822BF-4F0F-3E27-8882-63A8A5243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500" y="3933056"/>
            <a:ext cx="7493000" cy="280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3" descr="Slayd2">
            <a:extLst>
              <a:ext uri="{FF2B5EF4-FFF2-40B4-BE49-F238E27FC236}">
                <a16:creationId xmlns:a16="http://schemas.microsoft.com/office/drawing/2014/main" id="{A9F6DB51-BC85-0842-36E2-48B1FB24C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888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4973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347864" y="680970"/>
            <a:ext cx="2664296" cy="432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08175" y="44450"/>
            <a:ext cx="6767513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1" name="Заголовок 14"/>
          <p:cNvSpPr>
            <a:spLocks noGrp="1"/>
          </p:cNvSpPr>
          <p:nvPr>
            <p:ph type="ctrTitle"/>
          </p:nvPr>
        </p:nvSpPr>
        <p:spPr>
          <a:xfrm>
            <a:off x="2195737" y="57150"/>
            <a:ext cx="5157563" cy="574675"/>
          </a:xfrm>
        </p:spPr>
        <p:txBody>
          <a:bodyPr/>
          <a:lstStyle/>
          <a:p>
            <a:pPr algn="l"/>
            <a:r>
              <a:rPr lang="ru-RU" sz="1800" b="0" i="0" dirty="0">
                <a:solidFill>
                  <a:srgbClr val="262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чем основано составление местного бюджета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4" name="TextBox 1"/>
          <p:cNvSpPr txBox="1">
            <a:spLocks noChangeArrowheads="1"/>
          </p:cNvSpPr>
          <p:nvPr/>
        </p:nvSpPr>
        <p:spPr bwMode="auto">
          <a:xfrm>
            <a:off x="3563938" y="712788"/>
            <a:ext cx="2208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Бюджетный процесс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07504" y="908720"/>
          <a:ext cx="9056495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0FF5A-4160-407F-B12D-0A0AA6682F21}" type="slidenum">
              <a:rPr lang="ru-RU"/>
              <a:pPr>
                <a:defRPr/>
              </a:pPr>
              <a:t>6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95288" y="2133600"/>
            <a:ext cx="0" cy="4141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95288" y="6281738"/>
            <a:ext cx="3603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95288" y="4797425"/>
            <a:ext cx="1081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95288" y="2708275"/>
            <a:ext cx="647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511844" y="6021288"/>
            <a:ext cx="1683893" cy="508769"/>
          </a:xfrm>
          <a:prstGeom prst="chevron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Среднесрочный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финансовый план</a:t>
            </a:r>
          </a:p>
        </p:txBody>
      </p:sp>
      <p:sp>
        <p:nvSpPr>
          <p:cNvPr id="20" name="Нашивка 19"/>
          <p:cNvSpPr/>
          <p:nvPr/>
        </p:nvSpPr>
        <p:spPr>
          <a:xfrm>
            <a:off x="467545" y="2276872"/>
            <a:ext cx="1728192" cy="776512"/>
          </a:xfrm>
          <a:prstGeom prst="chevron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послание Президента Российской Федерации</a:t>
            </a:r>
          </a:p>
        </p:txBody>
      </p:sp>
      <p:sp>
        <p:nvSpPr>
          <p:cNvPr id="22" name="Нашивка 21"/>
          <p:cNvSpPr/>
          <p:nvPr/>
        </p:nvSpPr>
        <p:spPr>
          <a:xfrm>
            <a:off x="467544" y="3356992"/>
            <a:ext cx="1872208" cy="864096"/>
          </a:xfrm>
          <a:prstGeom prst="chevron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социально-экономического развития муниципального образования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511844" y="5373216"/>
            <a:ext cx="1683893" cy="560488"/>
          </a:xfrm>
          <a:prstGeom prst="chevron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Нашивка 24"/>
          <p:cNvSpPr/>
          <p:nvPr/>
        </p:nvSpPr>
        <p:spPr>
          <a:xfrm>
            <a:off x="480024" y="4365104"/>
            <a:ext cx="1715713" cy="821978"/>
          </a:xfrm>
          <a:prstGeom prst="chevron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</a:t>
            </a:r>
          </a:p>
        </p:txBody>
      </p:sp>
      <p:cxnSp>
        <p:nvCxnSpPr>
          <p:cNvPr id="28" name="Прямая соединительная линия 27"/>
          <p:cNvCxnSpPr>
            <a:endCxn id="0" idx="1"/>
          </p:cNvCxnSpPr>
          <p:nvPr/>
        </p:nvCxnSpPr>
        <p:spPr>
          <a:xfrm>
            <a:off x="395288" y="3789363"/>
            <a:ext cx="504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03225" y="5653088"/>
            <a:ext cx="3603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2411413" y="2216150"/>
            <a:ext cx="0" cy="2584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2411413" y="3213100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0" name="Скругленный прямоугольник 2059"/>
          <p:cNvSpPr/>
          <p:nvPr/>
        </p:nvSpPr>
        <p:spPr>
          <a:xfrm>
            <a:off x="2555776" y="2441844"/>
            <a:ext cx="1440160" cy="156322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рассмотрения на заседании совета депутатов проекта решения о бюджете муниципального образования проводятся публичные слушания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619082" y="4299400"/>
            <a:ext cx="1376854" cy="128984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Совет депутатов рассматривает проект решения о бюджете муниципального образования в первом чтении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2411413" y="4806950"/>
            <a:ext cx="2079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211638" y="2187575"/>
            <a:ext cx="0" cy="1025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4211638" y="3213100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Скругленный прямоугольник 58"/>
          <p:cNvSpPr/>
          <p:nvPr/>
        </p:nvSpPr>
        <p:spPr>
          <a:xfrm>
            <a:off x="4373978" y="2592612"/>
            <a:ext cx="1278142" cy="1628474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Принятое  Советом депутатов решение о бюджете направляется Главе муниципального образования для подписания и обнародования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6018213" y="2276475"/>
            <a:ext cx="0" cy="2638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6018213" y="3357563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6011863" y="4914900"/>
            <a:ext cx="2079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Скругленный прямоугольник 68"/>
          <p:cNvSpPr/>
          <p:nvPr/>
        </p:nvSpPr>
        <p:spPr>
          <a:xfrm>
            <a:off x="6179771" y="2528238"/>
            <a:ext cx="1488573" cy="169285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полного и своевременного поступления всех предусмотренных по бюджету доходов и финансирование всех запланированных бюджетом расходов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6225168" y="4581128"/>
            <a:ext cx="1443175" cy="648072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отчет об исполнении бюджета</a:t>
            </a:r>
          </a:p>
        </p:txBody>
      </p:sp>
      <p:pic>
        <p:nvPicPr>
          <p:cNvPr id="19511" name="Picture 57" descr="Герб Токсово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" y="115888"/>
            <a:ext cx="93503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Блок-схема: альтернативный процесс 21"/>
          <p:cNvSpPr/>
          <p:nvPr/>
        </p:nvSpPr>
        <p:spPr>
          <a:xfrm>
            <a:off x="2167472" y="4221088"/>
            <a:ext cx="4852800" cy="100811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2195736" y="5441743"/>
            <a:ext cx="4824536" cy="100811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Нашивка 20"/>
          <p:cNvSpPr/>
          <p:nvPr/>
        </p:nvSpPr>
        <p:spPr>
          <a:xfrm>
            <a:off x="5508105" y="1339751"/>
            <a:ext cx="3312368" cy="5050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10800000">
            <a:off x="611560" y="1339751"/>
            <a:ext cx="2996072" cy="5050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08175" y="44450"/>
            <a:ext cx="6767513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18" name="Заголовок 14"/>
          <p:cNvSpPr>
            <a:spLocks noGrp="1"/>
          </p:cNvSpPr>
          <p:nvPr>
            <p:ph type="ctrTitle"/>
          </p:nvPr>
        </p:nvSpPr>
        <p:spPr>
          <a:xfrm>
            <a:off x="3276600" y="44450"/>
            <a:ext cx="4248150" cy="576263"/>
          </a:xfrm>
        </p:spPr>
        <p:txBody>
          <a:bodyPr/>
          <a:lstStyle/>
          <a:p>
            <a:pPr eaLnBrk="1" hangingPunct="1"/>
            <a:r>
              <a:rPr lang="ru-RU"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Участие граждан в бюджетном процессе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1" name="TextBox 2"/>
          <p:cNvSpPr txBox="1">
            <a:spLocks noChangeArrowheads="1"/>
          </p:cNvSpPr>
          <p:nvPr/>
        </p:nvSpPr>
        <p:spPr bwMode="auto">
          <a:xfrm>
            <a:off x="750888" y="1406525"/>
            <a:ext cx="248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</a:p>
        </p:txBody>
      </p:sp>
      <p:sp>
        <p:nvSpPr>
          <p:cNvPr id="21522" name="TextBox 11"/>
          <p:cNvSpPr txBox="1">
            <a:spLocks noChangeArrowheads="1"/>
          </p:cNvSpPr>
          <p:nvPr/>
        </p:nvSpPr>
        <p:spPr bwMode="auto">
          <a:xfrm>
            <a:off x="5256213" y="1341438"/>
            <a:ext cx="392588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i="1">
                <a:latin typeface="Times New Roman" pitchFamily="18" charset="0"/>
                <a:cs typeface="Times New Roman" pitchFamily="18" charset="0"/>
              </a:rPr>
              <a:t>как получатель </a:t>
            </a:r>
          </a:p>
          <a:p>
            <a:pPr algn="ctr">
              <a:lnSpc>
                <a:spcPct val="80000"/>
              </a:lnSpc>
            </a:pPr>
            <a:r>
              <a:rPr lang="ru-RU" i="1">
                <a:latin typeface="Times New Roman" pitchFamily="18" charset="0"/>
                <a:cs typeface="Times New Roman" pitchFamily="18" charset="0"/>
              </a:rPr>
              <a:t>социальных гарантий</a:t>
            </a:r>
          </a:p>
        </p:txBody>
      </p:sp>
      <p:sp>
        <p:nvSpPr>
          <p:cNvPr id="21523" name="TextBox 8"/>
          <p:cNvSpPr txBox="1">
            <a:spLocks noChangeArrowheads="1"/>
          </p:cNvSpPr>
          <p:nvPr/>
        </p:nvSpPr>
        <p:spPr bwMode="auto">
          <a:xfrm>
            <a:off x="522288" y="2000250"/>
            <a:ext cx="294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latin typeface="Times New Roman" pitchFamily="18" charset="0"/>
                <a:cs typeface="Times New Roman" pitchFamily="18" charset="0"/>
              </a:rPr>
              <a:t>Помогает формировать  доходную часть бюджета</a:t>
            </a:r>
          </a:p>
        </p:txBody>
      </p:sp>
      <p:sp>
        <p:nvSpPr>
          <p:cNvPr id="21524" name="TextBox 15"/>
          <p:cNvSpPr txBox="1">
            <a:spLocks noChangeArrowheads="1"/>
          </p:cNvSpPr>
          <p:nvPr/>
        </p:nvSpPr>
        <p:spPr bwMode="auto">
          <a:xfrm>
            <a:off x="5256213" y="1989138"/>
            <a:ext cx="36369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Получает муниципальные услуги – </a:t>
            </a:r>
          </a:p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расходная часть бюджета</a:t>
            </a:r>
          </a:p>
          <a:p>
            <a:pPr algn="ctr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(расходы на благоустройство территории, образование, физическую культуру  и спорт, здравоохранение и другие направления социальных гарантий населению)</a:t>
            </a:r>
          </a:p>
        </p:txBody>
      </p:sp>
      <p:sp>
        <p:nvSpPr>
          <p:cNvPr id="11" name="Овал 10"/>
          <p:cNvSpPr/>
          <p:nvPr/>
        </p:nvSpPr>
        <p:spPr>
          <a:xfrm>
            <a:off x="3635896" y="764704"/>
            <a:ext cx="1728192" cy="1728192"/>
          </a:xfrm>
          <a:prstGeom prst="ellipse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28" name="Picture 2" descr="C:\Users\Александра\Desktop\Sasha\Сайт\2018\БЮДЖЕТ ДЛЯ ГРАЖДАН\Картинки для бюджета\user-icon-5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8900" y="981075"/>
            <a:ext cx="1249363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9" name="TextBox 16"/>
          <p:cNvSpPr txBox="1">
            <a:spLocks noChangeArrowheads="1"/>
          </p:cNvSpPr>
          <p:nvPr/>
        </p:nvSpPr>
        <p:spPr bwMode="auto">
          <a:xfrm>
            <a:off x="1908175" y="3284538"/>
            <a:ext cx="53768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Возможности</a:t>
            </a: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 влияния гражданина на состав бюджета</a:t>
            </a:r>
          </a:p>
        </p:txBody>
      </p:sp>
      <p:sp>
        <p:nvSpPr>
          <p:cNvPr id="21530" name="TextBox 18"/>
          <p:cNvSpPr txBox="1">
            <a:spLocks noChangeArrowheads="1"/>
          </p:cNvSpPr>
          <p:nvPr/>
        </p:nvSpPr>
        <p:spPr bwMode="auto">
          <a:xfrm>
            <a:off x="2124075" y="4437063"/>
            <a:ext cx="488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latin typeface="Times New Roman" pitchFamily="18" charset="0"/>
                <a:cs typeface="Times New Roman" pitchFamily="18" charset="0"/>
              </a:rPr>
              <a:t>Публичные слушания по проекту бюджета </a:t>
            </a:r>
          </a:p>
        </p:txBody>
      </p:sp>
      <p:sp>
        <p:nvSpPr>
          <p:cNvPr id="21531" name="TextBox 24"/>
          <p:cNvSpPr txBox="1">
            <a:spLocks noChangeArrowheads="1"/>
          </p:cNvSpPr>
          <p:nvPr/>
        </p:nvSpPr>
        <p:spPr bwMode="auto">
          <a:xfrm rot="10800000" flipV="1">
            <a:off x="2049463" y="5526088"/>
            <a:ext cx="5183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latin typeface="Times New Roman" pitchFamily="18" charset="0"/>
                <a:cs typeface="Times New Roman" pitchFamily="18" charset="0"/>
              </a:rPr>
              <a:t>Публичные слушания по отчету об исполнении бюджета </a:t>
            </a:r>
          </a:p>
        </p:txBody>
      </p:sp>
      <p:sp>
        <p:nvSpPr>
          <p:cNvPr id="20" name="Овал 19"/>
          <p:cNvSpPr/>
          <p:nvPr/>
        </p:nvSpPr>
        <p:spPr>
          <a:xfrm>
            <a:off x="1692927" y="4568017"/>
            <a:ext cx="288032" cy="28803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691680" y="5733256"/>
            <a:ext cx="288032" cy="28803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8C84E-411D-423D-9910-EF13962DB34A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21539" name="Picture 37" descr="Герб Токс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7921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30300" y="1125538"/>
            <a:ext cx="2525713" cy="273050"/>
          </a:xfrm>
          <a:prstGeom prst="rect">
            <a:avLst/>
          </a:prstGeom>
          <a:solidFill>
            <a:srgbClr val="DCC0DA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08175" y="44450"/>
            <a:ext cx="6767513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1" name="Заголовок 14"/>
          <p:cNvSpPr>
            <a:spLocks noGrp="1"/>
          </p:cNvSpPr>
          <p:nvPr>
            <p:ph type="ctrTitle"/>
          </p:nvPr>
        </p:nvSpPr>
        <p:spPr>
          <a:xfrm>
            <a:off x="3276600" y="44450"/>
            <a:ext cx="4248150" cy="576263"/>
          </a:xfrm>
        </p:spPr>
        <p:txBody>
          <a:bodyPr/>
          <a:lstStyle/>
          <a:p>
            <a:pPr eaLnBrk="1" hangingPunct="1"/>
            <a:r>
              <a:rPr lang="ru-RU"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Публичные слушания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4" name="TextBox 1"/>
          <p:cNvSpPr txBox="1">
            <a:spLocks noChangeArrowheads="1"/>
          </p:cNvSpPr>
          <p:nvPr/>
        </p:nvSpPr>
        <p:spPr bwMode="auto">
          <a:xfrm>
            <a:off x="3656013" y="549275"/>
            <a:ext cx="5437187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-форма участия населения в осуществлении местного самоуправления. </a:t>
            </a:r>
          </a:p>
          <a:p>
            <a:pPr algn="just">
              <a:buFont typeface="Arial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Публичные слушания по проекту бюджета муниципального образования на очередной финансовый год организуются и проводятся с целью выявления мнения населения.</a:t>
            </a:r>
          </a:p>
          <a:p>
            <a:pPr algn="just">
              <a:buFont typeface="Arial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Публичные слушания по проекту отчета об исполнении бюджета муниципального образования  организуются за отчетный год.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высказать свое мнение, </a:t>
            </a:r>
          </a:p>
          <a:p>
            <a:pPr algn="just">
              <a:buFont typeface="Arial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представить материалы для обоснования своего мнения, </a:t>
            </a:r>
          </a:p>
          <a:p>
            <a:pPr algn="just">
              <a:buFont typeface="Arial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представить письменные предложения и замечания для включения их в протокол публичных слушаний.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22535" name="TextBox 2"/>
          <p:cNvSpPr txBox="1">
            <a:spLocks noChangeArrowheads="1"/>
          </p:cNvSpPr>
          <p:nvPr/>
        </p:nvSpPr>
        <p:spPr bwMode="auto">
          <a:xfrm>
            <a:off x="1331913" y="1052513"/>
            <a:ext cx="2335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Публичные слушания</a:t>
            </a:r>
            <a:endParaRPr lang="ru-RU" i="1"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16013" y="3090863"/>
            <a:ext cx="2592387" cy="338137"/>
          </a:xfrm>
          <a:prstGeom prst="rect">
            <a:avLst/>
          </a:prstGeom>
          <a:solidFill>
            <a:schemeClr val="accent4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7" name="TextBox 16"/>
          <p:cNvSpPr txBox="1">
            <a:spLocks noChangeArrowheads="1"/>
          </p:cNvSpPr>
          <p:nvPr/>
        </p:nvSpPr>
        <p:spPr bwMode="auto">
          <a:xfrm>
            <a:off x="1116013" y="3059113"/>
            <a:ext cx="2682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Каждый житель вправе </a:t>
            </a:r>
            <a:endParaRPr lang="ru-RU" i="1">
              <a:latin typeface="Calibri" pitchFamily="34" charset="0"/>
            </a:endParaRPr>
          </a:p>
        </p:txBody>
      </p:sp>
      <p:sp>
        <p:nvSpPr>
          <p:cNvPr id="22538" name="TextBox 8"/>
          <p:cNvSpPr txBox="1">
            <a:spLocks noChangeArrowheads="1"/>
          </p:cNvSpPr>
          <p:nvPr/>
        </p:nvSpPr>
        <p:spPr bwMode="auto">
          <a:xfrm>
            <a:off x="3656013" y="4005263"/>
            <a:ext cx="5308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i="1">
                <a:latin typeface="Times New Roman" pitchFamily="18" charset="0"/>
                <a:cs typeface="Times New Roman" pitchFamily="18" charset="0"/>
              </a:rPr>
              <a:t>Результат публичных слушаний -  заключение, в котором отражаются выраженные позиции жителей муниципального образования и рекомендации, сформулированные по результатам публичных слушаний. Заключение о результатах публичных слушаний подлежит опубликованию.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3077" name="Picture 5" descr="C:\Users\Александра\Desktop\Sasha\Сайт\2018\БЮДЖЕТ ДЛЯ ГРАЖДАН\Картинки для бюджета\фото\IMG_9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8963" y="1508037"/>
            <a:ext cx="1828901" cy="137167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/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8D7B9-098D-4C9C-81A3-A15B49287375}" type="slidenum">
              <a:rPr lang="ru-RU"/>
              <a:pPr>
                <a:defRPr/>
              </a:pPr>
              <a:t>8</a:t>
            </a:fld>
            <a:endParaRPr lang="ru-RU"/>
          </a:p>
        </p:txBody>
      </p:sp>
      <p:pic>
        <p:nvPicPr>
          <p:cNvPr id="22541" name="Picture 19" descr="Герб Токс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469" y="77787"/>
            <a:ext cx="1081088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20" descr="inde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005263"/>
            <a:ext cx="30241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альтернативный процесс 17"/>
          <p:cNvSpPr/>
          <p:nvPr/>
        </p:nvSpPr>
        <p:spPr>
          <a:xfrm>
            <a:off x="2574131" y="929884"/>
            <a:ext cx="4268349" cy="541076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79613" y="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7" name="Заголовок 14"/>
          <p:cNvSpPr>
            <a:spLocks noGrp="1"/>
          </p:cNvSpPr>
          <p:nvPr>
            <p:ph type="ctrTitle"/>
          </p:nvPr>
        </p:nvSpPr>
        <p:spPr>
          <a:xfrm>
            <a:off x="2051050" y="0"/>
            <a:ext cx="6624638" cy="576263"/>
          </a:xfrm>
        </p:spPr>
        <p:txBody>
          <a:bodyPr/>
          <a:lstStyle/>
          <a:p>
            <a:pPr eaLnBrk="1" hangingPunct="1"/>
            <a:r>
              <a:rPr lang="ru-RU"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0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22040" y="5157788"/>
            <a:ext cx="2161094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Box 4"/>
          <p:cNvSpPr txBox="1">
            <a:spLocks noChangeArrowheads="1"/>
          </p:cNvSpPr>
          <p:nvPr/>
        </p:nvSpPr>
        <p:spPr bwMode="auto">
          <a:xfrm>
            <a:off x="2916238" y="981075"/>
            <a:ext cx="323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B40000"/>
                </a:solidFill>
                <a:latin typeface="Times New Roman" pitchFamily="18" charset="0"/>
                <a:cs typeface="Times New Roman" pitchFamily="18" charset="0"/>
              </a:rPr>
              <a:t>Доходы местного бюджета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787900" y="1557338"/>
            <a:ext cx="0" cy="431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795963" y="1628775"/>
            <a:ext cx="503237" cy="325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DE9A1-2C18-4E9E-9B79-2FA3F5C12402}" type="slidenum">
              <a:rPr lang="ru-RU"/>
              <a:pPr>
                <a:defRPr/>
              </a:pPr>
              <a:t>9</a:t>
            </a:fld>
            <a:endParaRPr lang="ru-RU"/>
          </a:p>
        </p:txBody>
      </p:sp>
      <p:pic>
        <p:nvPicPr>
          <p:cNvPr id="23565" name="Picture 17" descr="Герб Токс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6" name="Скругленный прямоугольник 4"/>
          <p:cNvSpPr>
            <a:spLocks noChangeArrowheads="1"/>
          </p:cNvSpPr>
          <p:nvPr/>
        </p:nvSpPr>
        <p:spPr bwMode="auto">
          <a:xfrm>
            <a:off x="323850" y="5229225"/>
            <a:ext cx="6335713" cy="4318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19050" cap="rnd" algn="ctr">
            <a:solidFill>
              <a:srgbClr val="4495B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ru-RU" sz="1200" b="1"/>
              <a:t>Дефицит бюджета -</a:t>
            </a:r>
            <a:r>
              <a:rPr lang="ru-RU" sz="1200"/>
              <a:t>превышение расходов бюджета над его доходами.</a:t>
            </a:r>
          </a:p>
          <a:p>
            <a:pPr defTabSz="457200"/>
            <a:r>
              <a:rPr lang="ru-RU" sz="1200" b="1"/>
              <a:t>Профицит бюджета -</a:t>
            </a:r>
            <a:r>
              <a:rPr lang="ru-RU" sz="1200"/>
              <a:t>превышение доходов бюджета над его расходами.</a:t>
            </a:r>
          </a:p>
        </p:txBody>
      </p:sp>
      <p:sp>
        <p:nvSpPr>
          <p:cNvPr id="23567" name="Скругленный прямоугольник 4"/>
          <p:cNvSpPr>
            <a:spLocks noChangeArrowheads="1"/>
          </p:cNvSpPr>
          <p:nvPr/>
        </p:nvSpPr>
        <p:spPr bwMode="auto">
          <a:xfrm>
            <a:off x="323850" y="5949950"/>
            <a:ext cx="6335713" cy="431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9050" cap="rnd" algn="ctr">
            <a:solidFill>
              <a:srgbClr val="4495B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ru-RU" sz="1200" b="1">
                <a:solidFill>
                  <a:srgbClr val="B40000"/>
                </a:solidFill>
              </a:rPr>
              <a:t>Важно:</a:t>
            </a:r>
            <a:r>
              <a:rPr lang="ru-RU" sz="1200" b="1"/>
              <a:t> </a:t>
            </a:r>
            <a:r>
              <a:rPr lang="ru-RU" sz="1200"/>
              <a:t>Обязательное требование, предъявляемое к составлению и утверждению бюджета –это его </a:t>
            </a:r>
            <a:r>
              <a:rPr lang="ru-RU" sz="1200" b="1">
                <a:solidFill>
                  <a:srgbClr val="B40000"/>
                </a:solidFill>
              </a:rPr>
              <a:t>сбалансированность!</a:t>
            </a:r>
          </a:p>
        </p:txBody>
      </p:sp>
      <p:sp>
        <p:nvSpPr>
          <p:cNvPr id="23568" name="AutoShape 20"/>
          <p:cNvSpPr>
            <a:spLocks noChangeArrowheads="1"/>
          </p:cNvSpPr>
          <p:nvPr/>
        </p:nvSpPr>
        <p:spPr bwMode="auto">
          <a:xfrm>
            <a:off x="468313" y="2276475"/>
            <a:ext cx="2232025" cy="1657350"/>
          </a:xfrm>
          <a:prstGeom prst="foldedCorner">
            <a:avLst>
              <a:gd name="adj" fmla="val 12500"/>
            </a:avLst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>
                <a:solidFill>
                  <a:schemeClr val="bg1"/>
                </a:solidFill>
              </a:rPr>
              <a:t>Налоговые доходы</a:t>
            </a:r>
          </a:p>
          <a:p>
            <a:pPr>
              <a:buFontTx/>
              <a:buChar char="-"/>
            </a:pPr>
            <a:r>
              <a:rPr lang="ru-RU" sz="1200" dirty="0"/>
              <a:t>Налог на прибыль;</a:t>
            </a:r>
          </a:p>
          <a:p>
            <a:pPr>
              <a:buFontTx/>
              <a:buChar char="-"/>
            </a:pPr>
            <a:r>
              <a:rPr lang="ru-RU" sz="1200" dirty="0"/>
              <a:t>Единый с/х налог;</a:t>
            </a:r>
          </a:p>
          <a:p>
            <a:pPr>
              <a:buFontTx/>
              <a:buChar char="-"/>
            </a:pPr>
            <a:r>
              <a:rPr lang="ru-RU" sz="1200" dirty="0"/>
              <a:t>Налог на имущество</a:t>
            </a:r>
          </a:p>
          <a:p>
            <a:r>
              <a:rPr lang="ru-RU" sz="1200" dirty="0"/>
              <a:t> физических лиц;</a:t>
            </a:r>
          </a:p>
          <a:p>
            <a:r>
              <a:rPr lang="ru-RU" sz="1200" dirty="0"/>
              <a:t>-Земельный налог;</a:t>
            </a:r>
          </a:p>
          <a:p>
            <a:pPr fontAlgn="ctr"/>
            <a:endParaRPr lang="ru-RU" sz="1200" dirty="0"/>
          </a:p>
          <a:p>
            <a:r>
              <a:rPr lang="ru-RU" sz="1200" dirty="0"/>
              <a:t>.</a:t>
            </a:r>
          </a:p>
          <a:p>
            <a:endParaRPr lang="ru-RU" sz="1200" dirty="0"/>
          </a:p>
          <a:p>
            <a:pPr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23569" name="AutoShape 21"/>
          <p:cNvSpPr>
            <a:spLocks noChangeArrowheads="1"/>
          </p:cNvSpPr>
          <p:nvPr/>
        </p:nvSpPr>
        <p:spPr bwMode="auto">
          <a:xfrm>
            <a:off x="6659563" y="2276475"/>
            <a:ext cx="2087562" cy="1943100"/>
          </a:xfrm>
          <a:prstGeom prst="foldedCorner">
            <a:avLst>
              <a:gd name="adj" fmla="val 12500"/>
            </a:avLst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b="1">
                <a:solidFill>
                  <a:schemeClr val="bg1"/>
                </a:solidFill>
              </a:rPr>
              <a:t>Безвозмездные</a:t>
            </a:r>
          </a:p>
          <a:p>
            <a:r>
              <a:rPr lang="ru-RU" b="1">
                <a:solidFill>
                  <a:schemeClr val="bg1"/>
                </a:solidFill>
              </a:rPr>
              <a:t>Поступления</a:t>
            </a:r>
          </a:p>
          <a:p>
            <a:r>
              <a:rPr lang="ru-RU" sz="1200"/>
              <a:t>-дотации;</a:t>
            </a:r>
          </a:p>
          <a:p>
            <a:r>
              <a:rPr lang="ru-RU" sz="1200"/>
              <a:t>-субсидии;</a:t>
            </a:r>
          </a:p>
          <a:p>
            <a:r>
              <a:rPr lang="ru-RU" sz="1200"/>
              <a:t>-субвенции;</a:t>
            </a:r>
          </a:p>
          <a:p>
            <a:r>
              <a:rPr lang="ru-RU" sz="1200"/>
              <a:t>-межбюджетные</a:t>
            </a:r>
          </a:p>
          <a:p>
            <a:r>
              <a:rPr lang="ru-RU" sz="1200"/>
              <a:t> трансферты.</a:t>
            </a:r>
          </a:p>
        </p:txBody>
      </p:sp>
      <p:sp>
        <p:nvSpPr>
          <p:cNvPr id="23570" name="AutoShape 22"/>
          <p:cNvSpPr>
            <a:spLocks noChangeArrowheads="1"/>
          </p:cNvSpPr>
          <p:nvPr/>
        </p:nvSpPr>
        <p:spPr bwMode="auto">
          <a:xfrm>
            <a:off x="3635375" y="2492375"/>
            <a:ext cx="2520950" cy="2519363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  <a:p>
            <a:r>
              <a:rPr lang="ru-RU">
                <a:solidFill>
                  <a:schemeClr val="bg1"/>
                </a:solidFill>
              </a:rPr>
              <a:t>Неналоговые доходы</a:t>
            </a:r>
          </a:p>
          <a:p>
            <a:r>
              <a:rPr lang="ru-RU"/>
              <a:t>-</a:t>
            </a:r>
            <a:r>
              <a:rPr lang="ru-RU" sz="1200"/>
              <a:t>доходы от использования</a:t>
            </a:r>
          </a:p>
          <a:p>
            <a:r>
              <a:rPr lang="ru-RU" sz="1200"/>
              <a:t>имущества, находящегося в</a:t>
            </a:r>
          </a:p>
          <a:p>
            <a:r>
              <a:rPr lang="ru-RU" sz="1200"/>
              <a:t>муниципальной собственности;</a:t>
            </a:r>
          </a:p>
          <a:p>
            <a:r>
              <a:rPr lang="ru-RU" sz="1200"/>
              <a:t>-платежи при пользовании</a:t>
            </a:r>
          </a:p>
          <a:p>
            <a:r>
              <a:rPr lang="ru-RU" sz="1200"/>
              <a:t>природными ресурсами;</a:t>
            </a:r>
          </a:p>
          <a:p>
            <a:r>
              <a:rPr lang="ru-RU" sz="1200"/>
              <a:t>-доходы от продажи </a:t>
            </a:r>
          </a:p>
          <a:p>
            <a:r>
              <a:rPr lang="ru-RU" sz="1200"/>
              <a:t>материальных и</a:t>
            </a:r>
          </a:p>
          <a:p>
            <a:r>
              <a:rPr lang="ru-RU" sz="1200"/>
              <a:t>нематериальных активов;</a:t>
            </a:r>
          </a:p>
          <a:p>
            <a:r>
              <a:rPr lang="ru-RU" sz="1200"/>
              <a:t>-штрафы, санкции, возмещение</a:t>
            </a:r>
          </a:p>
          <a:p>
            <a:r>
              <a:rPr lang="ru-RU" sz="1200"/>
              <a:t>ущерба;</a:t>
            </a:r>
          </a:p>
          <a:p>
            <a:r>
              <a:rPr lang="ru-RU" sz="1200"/>
              <a:t>-прочие неналоговые доходы</a:t>
            </a:r>
          </a:p>
        </p:txBody>
      </p:sp>
      <p:cxnSp>
        <p:nvCxnSpPr>
          <p:cNvPr id="4" name="Прямая со стрелкой 29"/>
          <p:cNvCxnSpPr>
            <a:cxnSpLocks noChangeShapeType="1"/>
          </p:cNvCxnSpPr>
          <p:nvPr/>
        </p:nvCxnSpPr>
        <p:spPr bwMode="auto">
          <a:xfrm flipH="1">
            <a:off x="2916238" y="1700213"/>
            <a:ext cx="647700" cy="288925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7501</TotalTime>
  <Words>2179</Words>
  <Application>Microsoft Office PowerPoint</Application>
  <PresentationFormat>Экран (4:3)</PresentationFormat>
  <Paragraphs>406</Paragraphs>
  <Slides>20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Arial Cyr</vt:lpstr>
      <vt:lpstr>Calibri</vt:lpstr>
      <vt:lpstr>Times New Roman</vt:lpstr>
      <vt:lpstr>Times New Roman CYR</vt:lpstr>
      <vt:lpstr>Trebuchet MS</vt:lpstr>
      <vt:lpstr>YS Text</vt:lpstr>
      <vt:lpstr>Тема Office</vt:lpstr>
      <vt:lpstr>Муниципальное образование  «Токсовское городское поселение»</vt:lpstr>
      <vt:lpstr>Муниципальное образование  «Токсовское городское поселение» Всеволожского муниципального района Ленинградской области</vt:lpstr>
      <vt:lpstr>Презентация PowerPoint</vt:lpstr>
      <vt:lpstr>Презентация PowerPoint</vt:lpstr>
      <vt:lpstr>Презентация PowerPoint</vt:lpstr>
      <vt:lpstr>На чем основано составление местного бюджета</vt:lpstr>
      <vt:lpstr>Участие граждан в бюджетном процессе</vt:lpstr>
      <vt:lpstr>Публичные слушания</vt:lpstr>
      <vt:lpstr>Доходы бюджета</vt:lpstr>
      <vt:lpstr>Безвозмездные поступления</vt:lpstr>
      <vt:lpstr>Презентация PowerPoint</vt:lpstr>
      <vt:lpstr>Презентация PowerPoint</vt:lpstr>
      <vt:lpstr>Презентация PowerPoint</vt:lpstr>
      <vt:lpstr>Реализация муниципальных программ на 2022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</dc:creator>
  <cp:lastModifiedBy>user</cp:lastModifiedBy>
  <cp:revision>293</cp:revision>
  <cp:lastPrinted>2020-11-12T12:28:30Z</cp:lastPrinted>
  <dcterms:created xsi:type="dcterms:W3CDTF">2018-06-05T07:09:18Z</dcterms:created>
  <dcterms:modified xsi:type="dcterms:W3CDTF">2023-03-01T12:34:29Z</dcterms:modified>
</cp:coreProperties>
</file>