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67" r:id="rId3"/>
    <p:sldId id="288" r:id="rId4"/>
    <p:sldId id="262" r:id="rId5"/>
    <p:sldId id="263" r:id="rId6"/>
    <p:sldId id="268" r:id="rId7"/>
    <p:sldId id="258" r:id="rId8"/>
    <p:sldId id="289" r:id="rId9"/>
    <p:sldId id="269" r:id="rId10"/>
    <p:sldId id="290" r:id="rId11"/>
    <p:sldId id="273" r:id="rId12"/>
    <p:sldId id="276" r:id="rId13"/>
    <p:sldId id="291" r:id="rId14"/>
    <p:sldId id="278" r:id="rId15"/>
    <p:sldId id="285" r:id="rId16"/>
    <p:sldId id="292" r:id="rId17"/>
    <p:sldId id="279" r:id="rId18"/>
    <p:sldId id="280" r:id="rId19"/>
    <p:sldId id="260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DCC0DA"/>
    <a:srgbClr val="FFFF99"/>
    <a:srgbClr val="B40000"/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363636363636361"/>
          <c:y val="0.12704918032786885"/>
          <c:w val="0.45974025974025973"/>
          <c:h val="0.72540983606557374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6893">
              <a:solidFill>
                <a:srgbClr val="000000"/>
              </a:solidFill>
              <a:prstDash val="solid"/>
            </a:ln>
          </c:spPr>
          <c:explosion val="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A85-41A8-9D22-7954C5A7694C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689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A85-41A8-9D22-7954C5A7694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689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A85-41A8-9D22-7954C5A7694C}"/>
              </c:ext>
            </c:extLst>
          </c:dPt>
          <c:dLbls>
            <c:spPr>
              <a:noFill/>
              <a:ln w="1378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5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 2021-23'!$A$29:$A$31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'дох 2021-23'!$B$29:$B$31</c:f>
              <c:numCache>
                <c:formatCode>0.00%</c:formatCode>
                <c:ptCount val="3"/>
                <c:pt idx="0">
                  <c:v>0.60319832386710981</c:v>
                </c:pt>
                <c:pt idx="1">
                  <c:v>0.2210839289088464</c:v>
                </c:pt>
                <c:pt idx="2">
                  <c:v>0.17571774722404385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5-41A8-9D22-7954C5A7694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13786">
          <a:noFill/>
        </a:ln>
      </c:spPr>
    </c:plotArea>
    <c:plotVisOnly val="1"/>
    <c:dispBlanksAs val="zero"/>
    <c:showDLblsOverMax val="0"/>
  </c:chart>
  <c:spPr>
    <a:solidFill>
      <a:srgbClr val="FFFFFF"/>
    </a:solidFill>
    <a:ln w="1723">
      <a:solidFill>
        <a:srgbClr val="000000"/>
      </a:solidFill>
      <a:prstDash val="solid"/>
    </a:ln>
  </c:spPr>
  <c:txPr>
    <a:bodyPr/>
    <a:lstStyle/>
    <a:p>
      <a:pPr>
        <a:defRPr sz="63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06045990039912"/>
          <c:y val="0.11269708550274864"/>
          <c:w val="0.54749999999999999"/>
          <c:h val="0.81412639405204457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13815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C11-4E84-BB9C-FAE08E51F66B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1-4E84-BB9C-FAE08E51F66B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C11-4E84-BB9C-FAE08E51F66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1-4E84-BB9C-FAE08E51F66B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381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C11-4E84-BB9C-FAE08E51F66B}"/>
              </c:ext>
            </c:extLst>
          </c:dPt>
          <c:dLbls>
            <c:dLbl>
              <c:idx val="0"/>
              <c:layout>
                <c:manualLayout>
                  <c:x val="0.19012902292267053"/>
                  <c:y val="2.8869681192131114E-2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7003291893261"/>
                      <c:h val="0.14338779313823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C11-4E84-BB9C-FAE08E51F66B}"/>
                </c:ext>
              </c:extLst>
            </c:dLbl>
            <c:dLbl>
              <c:idx val="1"/>
              <c:layout>
                <c:manualLayout>
                  <c:x val="-5.964295619249739E-2"/>
                  <c:y val="0.15994801952687493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6784073506888"/>
                      <c:h val="9.99348534201954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11-4E84-BB9C-FAE08E51F66B}"/>
                </c:ext>
              </c:extLst>
            </c:dLbl>
            <c:dLbl>
              <c:idx val="2"/>
              <c:layout>
                <c:manualLayout>
                  <c:x val="-0.15177774294292845"/>
                  <c:y val="8.1902074944215031E-2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11-4E84-BB9C-FAE08E51F66B}"/>
                </c:ext>
              </c:extLst>
            </c:dLbl>
            <c:dLbl>
              <c:idx val="3"/>
              <c:layout>
                <c:manualLayout>
                  <c:x val="-0.15346299936091448"/>
                  <c:y val="-6.8688433489787801E-2"/>
                </c:manualLayout>
              </c:layout>
              <c:spPr>
                <a:noFill/>
                <a:ln w="27630">
                  <a:noFill/>
                </a:ln>
              </c:spPr>
              <c:txPr>
                <a:bodyPr/>
                <a:lstStyle/>
                <a:p>
                  <a:pPr>
                    <a:defRPr sz="87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11-4E84-BB9C-FAE08E51F66B}"/>
                </c:ext>
              </c:extLst>
            </c:dLbl>
            <c:dLbl>
              <c:idx val="4"/>
              <c:layout>
                <c:manualLayout>
                  <c:x val="-0.1532569244311536"/>
                  <c:y val="-0.10049600694629124"/>
                </c:manualLayout>
              </c:layout>
              <c:tx>
                <c:rich>
                  <a:bodyPr/>
                  <a:lstStyle/>
                  <a:p>
                    <a:pPr>
                      <a:defRPr sz="87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29BD8DBE-2E72-417F-896B-4EC51B8CA9F8}" type="CATEGORYNAME">
                      <a:rPr lang="ru-RU"/>
                      <a:pPr>
                        <a:defRPr sz="870" b="0" i="0" u="none" strike="noStrike" baseline="0">
                          <a:solidFill>
                            <a:srgbClr val="000000"/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30191,1</a:t>
                    </a:r>
                  </a:p>
                  <a:p>
                    <a:pPr>
                      <a:defRPr sz="87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endParaRPr lang="ru-RU"/>
                  </a:p>
                </c:rich>
              </c:tx>
              <c:spPr>
                <a:noFill/>
                <a:ln w="27630"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45635528330778"/>
                      <c:h val="0.143387793138235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C11-4E84-BB9C-FAE08E51F66B}"/>
                </c:ext>
              </c:extLst>
            </c:dLbl>
            <c:spPr>
              <a:noFill/>
              <a:ln w="276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'дох 2020-22'!$A$34:$A$38</c:f>
              <c:strCache>
                <c:ptCount val="5"/>
                <c:pt idx="0">
                  <c:v>Налоги на прибыль</c:v>
                </c:pt>
                <c:pt idx="1">
                  <c:v>Акцизы</c:v>
                </c:pt>
                <c:pt idx="2">
                  <c:v>Единый с/х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'дох 2020-22'!$B$34:$B$38</c:f>
              <c:numCache>
                <c:formatCode>#,##0.0</c:formatCode>
                <c:ptCount val="5"/>
                <c:pt idx="0">
                  <c:v>73151</c:v>
                </c:pt>
                <c:pt idx="1">
                  <c:v>3204.1</c:v>
                </c:pt>
                <c:pt idx="2">
                  <c:v>137.9</c:v>
                </c:pt>
                <c:pt idx="3">
                  <c:v>1854.2</c:v>
                </c:pt>
                <c:pt idx="4">
                  <c:v>30191.1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1-4E84-BB9C-FAE08E51F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7630">
          <a:noFill/>
        </a:ln>
      </c:spPr>
    </c:plotArea>
    <c:plotVisOnly val="1"/>
    <c:dispBlanksAs val="zero"/>
    <c:showDLblsOverMax val="0"/>
  </c:chart>
  <c:spPr>
    <a:solidFill>
      <a:srgbClr val="FFFFFF"/>
    </a:solidFill>
    <a:ln w="3454">
      <a:solidFill>
        <a:srgbClr val="000000"/>
      </a:solidFill>
      <a:prstDash val="solid"/>
    </a:ln>
  </c:spPr>
  <c:txPr>
    <a:bodyPr/>
    <a:lstStyle/>
    <a:p>
      <a:pPr>
        <a:defRPr sz="87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30A6F-A912-4B12-AA8B-5A90E90F7C6F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A3766C3C-B410-450E-98AD-E59471798A9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</a:p>
      </dgm:t>
    </dgm:pt>
    <dgm:pt modelId="{6EEFBB19-5771-423E-9327-EEBA8A8211D6}" type="parTrans" cxnId="{99DE3539-7A14-4B2D-BADA-AA53E556673F}">
      <dgm:prSet/>
      <dgm:spPr/>
      <dgm:t>
        <a:bodyPr/>
        <a:lstStyle/>
        <a:p>
          <a:endParaRPr lang="ru-RU"/>
        </a:p>
      </dgm:t>
    </dgm:pt>
    <dgm:pt modelId="{61659B63-D6DC-4FC0-B2A9-08AA53268990}" type="sibTrans" cxnId="{99DE3539-7A14-4B2D-BADA-AA53E556673F}">
      <dgm:prSet/>
      <dgm:spPr/>
      <dgm:t>
        <a:bodyPr/>
        <a:lstStyle/>
        <a:p>
          <a:endParaRPr lang="ru-RU"/>
        </a:p>
      </dgm:t>
    </dgm:pt>
    <dgm:pt modelId="{6A7F90E1-CF30-45E4-BF77-8285FC3883A5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gm:t>
    </dgm:pt>
    <dgm:pt modelId="{D14A2F39-A654-44E5-A2B1-0C68C9D3C80F}" type="parTrans" cxnId="{B9D61839-6EE2-44B7-98F7-F137415EF9CC}">
      <dgm:prSet/>
      <dgm:spPr/>
      <dgm:t>
        <a:bodyPr/>
        <a:lstStyle/>
        <a:p>
          <a:endParaRPr lang="ru-RU"/>
        </a:p>
      </dgm:t>
    </dgm:pt>
    <dgm:pt modelId="{24205589-8EA0-487F-B743-8C03E26B695F}" type="sibTrans" cxnId="{B9D61839-6EE2-44B7-98F7-F137415EF9CC}">
      <dgm:prSet/>
      <dgm:spPr/>
      <dgm:t>
        <a:bodyPr/>
        <a:lstStyle/>
        <a:p>
          <a:endParaRPr lang="ru-RU"/>
        </a:p>
      </dgm:t>
    </dgm:pt>
    <dgm:pt modelId="{32103B5A-31F5-45A2-B287-83E9A4DD432D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</a:p>
      </dgm:t>
    </dgm:pt>
    <dgm:pt modelId="{51609831-C28B-4C6A-A56C-C8B8DD1A1D04}" type="parTrans" cxnId="{8E9E441B-CA41-4A62-A66A-A0F001E762C9}">
      <dgm:prSet/>
      <dgm:spPr/>
      <dgm:t>
        <a:bodyPr/>
        <a:lstStyle/>
        <a:p>
          <a:endParaRPr lang="ru-RU"/>
        </a:p>
      </dgm:t>
    </dgm:pt>
    <dgm:pt modelId="{60316671-91FA-48D8-B8BB-DCF8530BFC99}" type="sibTrans" cxnId="{8E9E441B-CA41-4A62-A66A-A0F001E762C9}">
      <dgm:prSet/>
      <dgm:spPr/>
      <dgm:t>
        <a:bodyPr/>
        <a:lstStyle/>
        <a:p>
          <a:endParaRPr lang="ru-RU"/>
        </a:p>
      </dgm:t>
    </dgm:pt>
    <dgm:pt modelId="{8271BCDD-BD64-4CF1-A1C1-E38F391A13BB}">
      <dgm:prSet phldrT="[Текст]" custT="1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</a:p>
      </dgm:t>
    </dgm:pt>
    <dgm:pt modelId="{ED0EA486-FC9A-4FA1-8952-D34F14308D91}" type="parTrans" cxnId="{2E87315A-AD6D-4017-8E34-67BE83CF821C}">
      <dgm:prSet/>
      <dgm:spPr/>
      <dgm:t>
        <a:bodyPr/>
        <a:lstStyle/>
        <a:p>
          <a:endParaRPr lang="ru-RU"/>
        </a:p>
      </dgm:t>
    </dgm:pt>
    <dgm:pt modelId="{58F127B5-AE57-435D-9B9D-EE107FB69064}" type="sibTrans" cxnId="{2E87315A-AD6D-4017-8E34-67BE83CF821C}">
      <dgm:prSet/>
      <dgm:spPr/>
      <dgm:t>
        <a:bodyPr/>
        <a:lstStyle/>
        <a:p>
          <a:endParaRPr lang="ru-RU"/>
        </a:p>
      </dgm:t>
    </dgm:pt>
    <dgm:pt modelId="{7B0F130D-ADC2-4C7F-ACBD-D862D207BA06}">
      <dgm:prSet phldrT="[Текст]"/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</a:p>
      </dgm:t>
    </dgm:pt>
    <dgm:pt modelId="{C69C4F93-9CCD-4957-9CCF-7E70239C79A2}" type="parTrans" cxnId="{E26B1D8E-F7C7-4BE8-9062-23BA88E97AE9}">
      <dgm:prSet/>
      <dgm:spPr/>
      <dgm:t>
        <a:bodyPr/>
        <a:lstStyle/>
        <a:p>
          <a:endParaRPr lang="ru-RU"/>
        </a:p>
      </dgm:t>
    </dgm:pt>
    <dgm:pt modelId="{3E0D1DB0-AADE-4D4D-B26F-A4CD4309305A}" type="sibTrans" cxnId="{E26B1D8E-F7C7-4BE8-9062-23BA88E97AE9}">
      <dgm:prSet/>
      <dgm:spPr/>
      <dgm:t>
        <a:bodyPr/>
        <a:lstStyle/>
        <a:p>
          <a:endParaRPr lang="ru-RU"/>
        </a:p>
      </dgm:t>
    </dgm:pt>
    <dgm:pt modelId="{B0D0718C-4EDE-4ED2-8800-E32F46821ECB}" type="pres">
      <dgm:prSet presAssocID="{29B30A6F-A912-4B12-AA8B-5A90E90F7C6F}" presName="Name0" presStyleCnt="0">
        <dgm:presLayoutVars>
          <dgm:dir/>
          <dgm:animLvl val="lvl"/>
          <dgm:resizeHandles val="exact"/>
        </dgm:presLayoutVars>
      </dgm:prSet>
      <dgm:spPr/>
    </dgm:pt>
    <dgm:pt modelId="{7C66103B-6744-4534-8E5C-5CC0F4FDB5FF}" type="pres">
      <dgm:prSet presAssocID="{A3766C3C-B410-450E-98AD-E59471798A9B}" presName="parTxOnly" presStyleLbl="node1" presStyleIdx="0" presStyleCnt="5" custLinFactNeighborX="75988" custLinFactNeighborY="-5100">
        <dgm:presLayoutVars>
          <dgm:chMax val="0"/>
          <dgm:chPref val="0"/>
          <dgm:bulletEnabled val="1"/>
        </dgm:presLayoutVars>
      </dgm:prSet>
      <dgm:spPr/>
    </dgm:pt>
    <dgm:pt modelId="{EB52C0E9-AE6F-4403-87A4-D4F473D677D9}" type="pres">
      <dgm:prSet presAssocID="{61659B63-D6DC-4FC0-B2A9-08AA53268990}" presName="parTxOnlySpace" presStyleCnt="0"/>
      <dgm:spPr/>
    </dgm:pt>
    <dgm:pt modelId="{38C9BF88-0621-4C5B-92F8-8FA55B244852}" type="pres">
      <dgm:prSet presAssocID="{6A7F90E1-CF30-45E4-BF77-8285FC3883A5}" presName="parTxOnly" presStyleLbl="node1" presStyleIdx="1" presStyleCnt="5" custScaleX="111609" custScaleY="132375" custLinFactNeighborX="97579" custLinFactNeighborY="-10132">
        <dgm:presLayoutVars>
          <dgm:chMax val="0"/>
          <dgm:chPref val="0"/>
          <dgm:bulletEnabled val="1"/>
        </dgm:presLayoutVars>
      </dgm:prSet>
      <dgm:spPr/>
    </dgm:pt>
    <dgm:pt modelId="{3979D45E-7FEB-41FE-BD00-92A0B078173C}" type="pres">
      <dgm:prSet presAssocID="{24205589-8EA0-487F-B743-8C03E26B695F}" presName="parTxOnlySpace" presStyleCnt="0"/>
      <dgm:spPr/>
    </dgm:pt>
    <dgm:pt modelId="{AD36655B-70BE-4BE5-83D2-6FCE4C501481}" type="pres">
      <dgm:prSet presAssocID="{32103B5A-31F5-45A2-B287-83E9A4DD432D}" presName="parTxOnly" presStyleLbl="node1" presStyleIdx="2" presStyleCnt="5" custLinFactX="1553" custLinFactNeighborX="100000">
        <dgm:presLayoutVars>
          <dgm:chMax val="0"/>
          <dgm:chPref val="0"/>
          <dgm:bulletEnabled val="1"/>
        </dgm:presLayoutVars>
      </dgm:prSet>
      <dgm:spPr/>
    </dgm:pt>
    <dgm:pt modelId="{C9EA6809-C9A0-4C4C-801A-966317914566}" type="pres">
      <dgm:prSet presAssocID="{60316671-91FA-48D8-B8BB-DCF8530BFC99}" presName="parTxOnlySpace" presStyleCnt="0"/>
      <dgm:spPr/>
    </dgm:pt>
    <dgm:pt modelId="{718831A0-7A8B-4137-A82F-651E644353E6}" type="pres">
      <dgm:prSet presAssocID="{8271BCDD-BD64-4CF1-A1C1-E38F391A13BB}" presName="parTxOnly" presStyleLbl="node1" presStyleIdx="3" presStyleCnt="5" custScaleX="130031" custScaleY="129710" custLinFactNeighborX="15973">
        <dgm:presLayoutVars>
          <dgm:chMax val="0"/>
          <dgm:chPref val="0"/>
          <dgm:bulletEnabled val="1"/>
        </dgm:presLayoutVars>
      </dgm:prSet>
      <dgm:spPr/>
    </dgm:pt>
    <dgm:pt modelId="{FBE46480-00F9-40AE-9FB6-0721B58FBBE2}" type="pres">
      <dgm:prSet presAssocID="{58F127B5-AE57-435D-9B9D-EE107FB69064}" presName="parTxOnlySpace" presStyleCnt="0"/>
      <dgm:spPr/>
    </dgm:pt>
    <dgm:pt modelId="{25960FBF-E3FA-4334-94E1-A600342C3FB8}" type="pres">
      <dgm:prSet presAssocID="{7B0F130D-ADC2-4C7F-ACBD-D862D207BA06}" presName="parTxOnly" presStyleLbl="node1" presStyleIdx="4" presStyleCnt="5" custLinFactNeighborX="-29154">
        <dgm:presLayoutVars>
          <dgm:chMax val="0"/>
          <dgm:chPref val="0"/>
          <dgm:bulletEnabled val="1"/>
        </dgm:presLayoutVars>
      </dgm:prSet>
      <dgm:spPr/>
    </dgm:pt>
  </dgm:ptLst>
  <dgm:cxnLst>
    <dgm:cxn modelId="{8E9E441B-CA41-4A62-A66A-A0F001E762C9}" srcId="{29B30A6F-A912-4B12-AA8B-5A90E90F7C6F}" destId="{32103B5A-31F5-45A2-B287-83E9A4DD432D}" srcOrd="2" destOrd="0" parTransId="{51609831-C28B-4C6A-A56C-C8B8DD1A1D04}" sibTransId="{60316671-91FA-48D8-B8BB-DCF8530BFC99}"/>
    <dgm:cxn modelId="{D06CF126-534D-4F1E-B234-91D5A6859B3D}" type="presOf" srcId="{A3766C3C-B410-450E-98AD-E59471798A9B}" destId="{7C66103B-6744-4534-8E5C-5CC0F4FDB5FF}" srcOrd="0" destOrd="0" presId="urn:microsoft.com/office/officeart/2005/8/layout/chevron1"/>
    <dgm:cxn modelId="{B9D61839-6EE2-44B7-98F7-F137415EF9CC}" srcId="{29B30A6F-A912-4B12-AA8B-5A90E90F7C6F}" destId="{6A7F90E1-CF30-45E4-BF77-8285FC3883A5}" srcOrd="1" destOrd="0" parTransId="{D14A2F39-A654-44E5-A2B1-0C68C9D3C80F}" sibTransId="{24205589-8EA0-487F-B743-8C03E26B695F}"/>
    <dgm:cxn modelId="{99DE3539-7A14-4B2D-BADA-AA53E556673F}" srcId="{29B30A6F-A912-4B12-AA8B-5A90E90F7C6F}" destId="{A3766C3C-B410-450E-98AD-E59471798A9B}" srcOrd="0" destOrd="0" parTransId="{6EEFBB19-5771-423E-9327-EEBA8A8211D6}" sibTransId="{61659B63-D6DC-4FC0-B2A9-08AA53268990}"/>
    <dgm:cxn modelId="{900BA34B-AA10-404D-B60F-ED86EDE7B544}" type="presOf" srcId="{7B0F130D-ADC2-4C7F-ACBD-D862D207BA06}" destId="{25960FBF-E3FA-4334-94E1-A600342C3FB8}" srcOrd="0" destOrd="0" presId="urn:microsoft.com/office/officeart/2005/8/layout/chevron1"/>
    <dgm:cxn modelId="{6786D375-7AE8-4D47-9261-5C8A8701AE45}" type="presOf" srcId="{32103B5A-31F5-45A2-B287-83E9A4DD432D}" destId="{AD36655B-70BE-4BE5-83D2-6FCE4C501481}" srcOrd="0" destOrd="0" presId="urn:microsoft.com/office/officeart/2005/8/layout/chevron1"/>
    <dgm:cxn modelId="{2E87315A-AD6D-4017-8E34-67BE83CF821C}" srcId="{29B30A6F-A912-4B12-AA8B-5A90E90F7C6F}" destId="{8271BCDD-BD64-4CF1-A1C1-E38F391A13BB}" srcOrd="3" destOrd="0" parTransId="{ED0EA486-FC9A-4FA1-8952-D34F14308D91}" sibTransId="{58F127B5-AE57-435D-9B9D-EE107FB69064}"/>
    <dgm:cxn modelId="{E26B1D8E-F7C7-4BE8-9062-23BA88E97AE9}" srcId="{29B30A6F-A912-4B12-AA8B-5A90E90F7C6F}" destId="{7B0F130D-ADC2-4C7F-ACBD-D862D207BA06}" srcOrd="4" destOrd="0" parTransId="{C69C4F93-9CCD-4957-9CCF-7E70239C79A2}" sibTransId="{3E0D1DB0-AADE-4D4D-B26F-A4CD4309305A}"/>
    <dgm:cxn modelId="{28111FAD-E4FD-483D-AB13-4173F128FCFA}" type="presOf" srcId="{29B30A6F-A912-4B12-AA8B-5A90E90F7C6F}" destId="{B0D0718C-4EDE-4ED2-8800-E32F46821ECB}" srcOrd="0" destOrd="0" presId="urn:microsoft.com/office/officeart/2005/8/layout/chevron1"/>
    <dgm:cxn modelId="{1B5514C6-261D-49AC-96DA-D1BF43B4EBC7}" type="presOf" srcId="{6A7F90E1-CF30-45E4-BF77-8285FC3883A5}" destId="{38C9BF88-0621-4C5B-92F8-8FA55B244852}" srcOrd="0" destOrd="0" presId="urn:microsoft.com/office/officeart/2005/8/layout/chevron1"/>
    <dgm:cxn modelId="{DF0B72D5-1DCB-45E5-B6EE-C5E72046765C}" type="presOf" srcId="{8271BCDD-BD64-4CF1-A1C1-E38F391A13BB}" destId="{718831A0-7A8B-4137-A82F-651E644353E6}" srcOrd="0" destOrd="0" presId="urn:microsoft.com/office/officeart/2005/8/layout/chevron1"/>
    <dgm:cxn modelId="{DDABEB7D-9083-417D-B40D-A3B9B28D0051}" type="presParOf" srcId="{B0D0718C-4EDE-4ED2-8800-E32F46821ECB}" destId="{7C66103B-6744-4534-8E5C-5CC0F4FDB5FF}" srcOrd="0" destOrd="0" presId="urn:microsoft.com/office/officeart/2005/8/layout/chevron1"/>
    <dgm:cxn modelId="{27443C8C-008E-4CA6-86F4-CE3B59E30C02}" type="presParOf" srcId="{B0D0718C-4EDE-4ED2-8800-E32F46821ECB}" destId="{EB52C0E9-AE6F-4403-87A4-D4F473D677D9}" srcOrd="1" destOrd="0" presId="urn:microsoft.com/office/officeart/2005/8/layout/chevron1"/>
    <dgm:cxn modelId="{95E466FC-2604-4849-93CD-33CBCDFA91A7}" type="presParOf" srcId="{B0D0718C-4EDE-4ED2-8800-E32F46821ECB}" destId="{38C9BF88-0621-4C5B-92F8-8FA55B244852}" srcOrd="2" destOrd="0" presId="urn:microsoft.com/office/officeart/2005/8/layout/chevron1"/>
    <dgm:cxn modelId="{81FB93F7-6E84-47B4-83FB-20F55C0C680F}" type="presParOf" srcId="{B0D0718C-4EDE-4ED2-8800-E32F46821ECB}" destId="{3979D45E-7FEB-41FE-BD00-92A0B078173C}" srcOrd="3" destOrd="0" presId="urn:microsoft.com/office/officeart/2005/8/layout/chevron1"/>
    <dgm:cxn modelId="{75924EBE-467D-4D80-BBFB-3DCE4C491D93}" type="presParOf" srcId="{B0D0718C-4EDE-4ED2-8800-E32F46821ECB}" destId="{AD36655B-70BE-4BE5-83D2-6FCE4C501481}" srcOrd="4" destOrd="0" presId="urn:microsoft.com/office/officeart/2005/8/layout/chevron1"/>
    <dgm:cxn modelId="{567C4C06-B0FC-44D9-BF7A-0E7FB4754407}" type="presParOf" srcId="{B0D0718C-4EDE-4ED2-8800-E32F46821ECB}" destId="{C9EA6809-C9A0-4C4C-801A-966317914566}" srcOrd="5" destOrd="0" presId="urn:microsoft.com/office/officeart/2005/8/layout/chevron1"/>
    <dgm:cxn modelId="{7051F2E6-E161-4313-82DA-2CFD84A77E6E}" type="presParOf" srcId="{B0D0718C-4EDE-4ED2-8800-E32F46821ECB}" destId="{718831A0-7A8B-4137-A82F-651E644353E6}" srcOrd="6" destOrd="0" presId="urn:microsoft.com/office/officeart/2005/8/layout/chevron1"/>
    <dgm:cxn modelId="{87EE62E8-1E35-4240-8703-C41F1CBEB4C6}" type="presParOf" srcId="{B0D0718C-4EDE-4ED2-8800-E32F46821ECB}" destId="{FBE46480-00F9-40AE-9FB6-0721B58FBBE2}" srcOrd="7" destOrd="0" presId="urn:microsoft.com/office/officeart/2005/8/layout/chevron1"/>
    <dgm:cxn modelId="{9A7D425D-AA84-4220-B96F-2C057990B51C}" type="presParOf" srcId="{B0D0718C-4EDE-4ED2-8800-E32F46821ECB}" destId="{25960FBF-E3FA-4334-94E1-A600342C3FB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6103B-6744-4534-8E5C-5CC0F4FDB5FF}">
      <dsp:nvSpPr>
        <dsp:cNvPr id="0" name=""/>
        <dsp:cNvSpPr/>
      </dsp:nvSpPr>
      <dsp:spPr>
        <a:xfrm>
          <a:off x="139993" y="502449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</a:p>
      </dsp:txBody>
      <dsp:txXfrm>
        <a:off x="500838" y="502449"/>
        <a:ext cx="1082534" cy="721689"/>
      </dsp:txXfrm>
    </dsp:sp>
    <dsp:sp modelId="{38C9BF88-0621-4C5B-92F8-8FA55B244852}">
      <dsp:nvSpPr>
        <dsp:cNvPr id="0" name=""/>
        <dsp:cNvSpPr/>
      </dsp:nvSpPr>
      <dsp:spPr>
        <a:xfrm>
          <a:off x="1802749" y="349310"/>
          <a:ext cx="2013675" cy="955336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</a:p>
      </dsp:txBody>
      <dsp:txXfrm>
        <a:off x="2280417" y="349310"/>
        <a:ext cx="1058339" cy="955336"/>
      </dsp:txXfrm>
    </dsp:sp>
    <dsp:sp modelId="{AD36655B-70BE-4BE5-83D2-6FCE4C501481}">
      <dsp:nvSpPr>
        <dsp:cNvPr id="0" name=""/>
        <dsp:cNvSpPr/>
      </dsp:nvSpPr>
      <dsp:spPr>
        <a:xfrm>
          <a:off x="3668390" y="539255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</a:p>
      </dsp:txBody>
      <dsp:txXfrm>
        <a:off x="4029235" y="539255"/>
        <a:ext cx="1082534" cy="721689"/>
      </dsp:txXfrm>
    </dsp:sp>
    <dsp:sp modelId="{718831A0-7A8B-4137-A82F-651E644353E6}">
      <dsp:nvSpPr>
        <dsp:cNvPr id="0" name=""/>
        <dsp:cNvSpPr/>
      </dsp:nvSpPr>
      <dsp:spPr>
        <a:xfrm>
          <a:off x="5112568" y="432048"/>
          <a:ext cx="2346050" cy="936103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</a:p>
      </dsp:txBody>
      <dsp:txXfrm>
        <a:off x="5580620" y="432048"/>
        <a:ext cx="1409947" cy="936103"/>
      </dsp:txXfrm>
    </dsp:sp>
    <dsp:sp modelId="{25960FBF-E3FA-4334-94E1-A600342C3FB8}">
      <dsp:nvSpPr>
        <dsp:cNvPr id="0" name=""/>
        <dsp:cNvSpPr/>
      </dsp:nvSpPr>
      <dsp:spPr>
        <a:xfrm>
          <a:off x="7196777" y="539255"/>
          <a:ext cx="1804223" cy="721689"/>
        </a:xfrm>
        <a:prstGeom prst="chevron">
          <a:avLst/>
        </a:prstGeom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муниципального финансового контроля  </a:t>
          </a:r>
        </a:p>
      </dsp:txBody>
      <dsp:txXfrm>
        <a:off x="7557622" y="539255"/>
        <a:ext cx="1082534" cy="721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E1B85D-25AA-40E5-ABA0-34232EB64892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EB5CB3-67A6-42A2-9B99-890DB7F58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F8ADD9-AD7F-4F97-AB5F-6AC599612A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0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7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B5CB3-67A6-42A2-9B99-890DB7F5865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4B74-63E1-40C5-A4A3-BA6D93B875F4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1CD0-D024-4CCE-95A0-7DC3C347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24A-28AF-41F5-A511-BFE7A65AF114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78FE-C8C0-40AC-9B3E-B016E5B48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A02EE-BA4D-4739-8F44-C3F6928648F4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81AB-0E77-4F54-BE0B-D58B92599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BAEA-58B9-4355-92D9-9A7FBF66D641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235E-D170-4F2A-A476-7B6AB3146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A319-19C4-4622-82BA-D46515D3C7C2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C121-E565-4243-B8AD-51B487F36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7988-EB8D-4A73-95A6-86B51B627EA2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2FC6-84A7-46B5-B2C8-6A02A11F2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3FBE-CB98-420D-ABAF-948E72D3B338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B3E2-C41A-46B9-A976-AFE899F45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2C0C-AF15-4507-8A1F-954F1F563B55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8AC6-1993-43B9-8F17-A3C79B778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0F71-4409-4920-8982-CBDABBF6D1BB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83BB-9704-485F-BD53-78393EB4E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5B08-A72C-42A6-87D6-975E1C067FDE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878B-5303-4F53-8A97-396FA7107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4BBB-8C0E-47FE-86FA-083EC4603454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9790-B5AC-4A88-9F9E-514C8F05D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5101-C5C4-4B91-9180-45F1D63D4C25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67C8-1348-4923-A3E2-E09FE027C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5C22-1FC7-4D2E-A2FB-62D511C0D4F7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1C1A-8F3B-4A60-B46C-9FD0594A0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6D1D65-3A14-4A2F-B5A4-A5CF3F0D5FF2}" type="datetime1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65F0C-8E7F-4D38-996D-F8B15A78B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1908175" y="188913"/>
            <a:ext cx="6911975" cy="863600"/>
          </a:xfrm>
        </p:spPr>
        <p:txBody>
          <a:bodyPr/>
          <a:lstStyle/>
          <a:p>
            <a:r>
              <a:rPr lang="ru-RU" sz="2800" b="1">
                <a:solidFill>
                  <a:schemeClr val="hlink"/>
                </a:solidFill>
              </a:rPr>
              <a:t>Муниципальное образование </a:t>
            </a:r>
            <a:br>
              <a:rPr lang="ru-RU" sz="2800" b="1">
                <a:solidFill>
                  <a:schemeClr val="hlink"/>
                </a:solidFill>
              </a:rPr>
            </a:br>
            <a:r>
              <a:rPr lang="ru-RU" sz="2800" b="1">
                <a:solidFill>
                  <a:schemeClr val="hlink"/>
                </a:solidFill>
              </a:rPr>
              <a:t>«Токсовское городское поселение»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95288" y="2349500"/>
            <a:ext cx="8229600" cy="1871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>
                <a:solidFill>
                  <a:srgbClr val="B40000"/>
                </a:solidFill>
              </a:rPr>
              <a:t>«Бюджет для граждан»</a:t>
            </a:r>
          </a:p>
          <a:p>
            <a:pPr algn="ctr">
              <a:buFont typeface="Arial" charset="0"/>
              <a:buNone/>
            </a:pPr>
            <a:r>
              <a:rPr lang="ru-RU" dirty="0"/>
              <a:t>к бюджету на 2021 год и плановый период 202</a:t>
            </a:r>
            <a:r>
              <a:rPr lang="en-US" dirty="0"/>
              <a:t>2, </a:t>
            </a:r>
            <a:r>
              <a:rPr lang="ru-RU" dirty="0"/>
              <a:t>202</a:t>
            </a:r>
            <a:r>
              <a:rPr lang="en-US" dirty="0"/>
              <a:t>3</a:t>
            </a:r>
            <a:r>
              <a:rPr lang="ru-RU" dirty="0"/>
              <a:t> годы</a:t>
            </a:r>
          </a:p>
        </p:txBody>
      </p:sp>
      <p:pic>
        <p:nvPicPr>
          <p:cNvPr id="16387" name="Picture 4" descr="toksovo_pos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Александра\Desktop\Sasha\Сайт\2018\БЮДЖЕТ ДЛЯ ГРАЖДАН\Картинки для бюджета\city-2042634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513" y="3573016"/>
            <a:ext cx="9144000" cy="4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36" name="TextBox 6"/>
          <p:cNvSpPr txBox="1">
            <a:spLocks noChangeArrowheads="1"/>
          </p:cNvSpPr>
          <p:nvPr/>
        </p:nvSpPr>
        <p:spPr bwMode="auto">
          <a:xfrm>
            <a:off x="827088" y="1412875"/>
            <a:ext cx="3281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на 2021 год в % </a:t>
            </a: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22B072-50E1-463E-943E-E217F0CFEA1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339" name="Picture 8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65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02446"/>
              </p:ext>
            </p:extLst>
          </p:nvPr>
        </p:nvGraphicFramePr>
        <p:xfrm>
          <a:off x="505258" y="1910665"/>
          <a:ext cx="3930650" cy="299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08939"/>
              </p:ext>
            </p:extLst>
          </p:nvPr>
        </p:nvGraphicFramePr>
        <p:xfrm>
          <a:off x="4659312" y="1904360"/>
          <a:ext cx="4146550" cy="300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340" name="Text Box 109"/>
          <p:cNvSpPr txBox="1">
            <a:spLocks noChangeArrowheads="1"/>
          </p:cNvSpPr>
          <p:nvPr/>
        </p:nvSpPr>
        <p:spPr bwMode="auto">
          <a:xfrm>
            <a:off x="4932363" y="1341438"/>
            <a:ext cx="37433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Налоговые доходы бюджета на 2021 год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( тыс. руб.)</a:t>
            </a:r>
          </a:p>
        </p:txBody>
      </p:sp>
      <p:pic>
        <p:nvPicPr>
          <p:cNvPr id="52341" name="Picture 111" descr="дох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6082" y="4912584"/>
            <a:ext cx="43211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42" name="Picture 112" descr="дох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1544760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-104775" y="7461448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2" name="Picture 3" descr="C:\Users\Александра\Desktop\Sasha\Сайт\2018\БЮДЖЕТ ДЛЯ ГРАЖДАН\Картинки для бюджета\coin_PNG369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68538" y="4868863"/>
            <a:ext cx="17970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7F5CB-6577-4043-A450-5D8D34FFB46E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53254" name="Заголовок 14"/>
          <p:cNvSpPr txBox="1">
            <a:spLocks/>
          </p:cNvSpPr>
          <p:nvPr/>
        </p:nvSpPr>
        <p:spPr bwMode="auto">
          <a:xfrm>
            <a:off x="1042988" y="549275"/>
            <a:ext cx="79216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 на 2021 год ( тыс. руб.)</a:t>
            </a:r>
          </a:p>
        </p:txBody>
      </p:sp>
      <p:sp>
        <p:nvSpPr>
          <p:cNvPr id="12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007" name="Group 3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405749"/>
              </p:ext>
            </p:extLst>
          </p:nvPr>
        </p:nvGraphicFramePr>
        <p:xfrm>
          <a:off x="179388" y="1176591"/>
          <a:ext cx="8785224" cy="5420761"/>
        </p:xfrm>
        <a:graphic>
          <a:graphicData uri="http://schemas.openxmlformats.org/drawingml/2006/table">
            <a:tbl>
              <a:tblPr/>
              <a:tblGrid>
                <a:gridCol w="589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1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Всего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194 770,00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представительного органа власти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7 595,6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исполнительных органов власти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37 080,0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4 696,5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3 132,5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7 157,8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национальной экономики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5 083,1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12 450,0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: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в.т.ч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 БМУ « ТСЗ» 26 200,0)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77 143,4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спорт, молодежная политика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31 648,7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06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1 570,8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877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полномочий библиотечному обслуживанию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1 840,00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719318"/>
                  </a:ext>
                </a:extLst>
              </a:tr>
            </a:tbl>
          </a:graphicData>
        </a:graphic>
      </p:graphicFrame>
      <p:pic>
        <p:nvPicPr>
          <p:cNvPr id="53321" name="Picture 312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620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4" name="Заголовок 14"/>
          <p:cNvSpPr>
            <a:spLocks noGrp="1"/>
          </p:cNvSpPr>
          <p:nvPr>
            <p:ph type="ctrTitle"/>
          </p:nvPr>
        </p:nvSpPr>
        <p:spPr>
          <a:xfrm>
            <a:off x="2916238" y="44450"/>
            <a:ext cx="5403850" cy="576263"/>
          </a:xfrm>
        </p:spPr>
        <p:txBody>
          <a:bodyPr/>
          <a:lstStyle/>
          <a:p>
            <a:pPr eaLnBrk="1" hangingPunct="1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2021 год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TextBox 1"/>
          <p:cNvSpPr txBox="1">
            <a:spLocks noChangeArrowheads="1"/>
          </p:cNvSpPr>
          <p:nvPr/>
        </p:nvSpPr>
        <p:spPr bwMode="auto">
          <a:xfrm>
            <a:off x="301625" y="1563688"/>
            <a:ext cx="604996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средств местного бюджета на реализацию программ составит -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муниципального образования  - </a:t>
            </a: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86968" y="4060273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89770-5D1C-46E9-820B-0DDE92BD021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4282" name="TextBox 7"/>
          <p:cNvSpPr txBox="1">
            <a:spLocks noChangeArrowheads="1"/>
          </p:cNvSpPr>
          <p:nvPr/>
        </p:nvSpPr>
        <p:spPr bwMode="auto">
          <a:xfrm>
            <a:off x="3492500" y="4060825"/>
            <a:ext cx="46085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представляет собой комплекс взаимосвязанных по ресурсам, исполнителям, срокам осуществления и показателям результативности мероприятий</a:t>
            </a:r>
          </a:p>
        </p:txBody>
      </p:sp>
      <p:pic>
        <p:nvPicPr>
          <p:cNvPr id="54283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4797425"/>
            <a:ext cx="27717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932363"/>
            <a:ext cx="259238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2" descr="C:\Users\Александра\Desktop\Sasha\Сайт\2018\БЮДЖЕТ ДЛЯ ГРАЖДАН\Картинки для бюджета\park-2039987_960_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700" y="4932363"/>
            <a:ext cx="259238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Box 16"/>
          <p:cNvSpPr txBox="1">
            <a:spLocks noChangeArrowheads="1"/>
          </p:cNvSpPr>
          <p:nvPr/>
        </p:nvSpPr>
        <p:spPr bwMode="auto">
          <a:xfrm>
            <a:off x="1835150" y="692150"/>
            <a:ext cx="6985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 формируется по программно-целевому принципу на базе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19 муниципальных программ,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охватывающих все сферы социально-экономической жизни 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796136" y="2132856"/>
            <a:ext cx="1451686" cy="576064"/>
          </a:xfrm>
          <a:prstGeom prst="ellipse">
            <a:avLst/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102 126,0 </a:t>
            </a:r>
            <a:r>
              <a:rPr lang="ru-RU" sz="1200" b="1" dirty="0" err="1">
                <a:solidFill>
                  <a:schemeClr val="tx1"/>
                </a:solidFill>
              </a:rPr>
              <a:t>тыс.руб</a:t>
            </a:r>
            <a:r>
              <a:rPr lang="ru-RU" sz="1200" b="1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652120" y="2996952"/>
            <a:ext cx="1074928" cy="432048"/>
          </a:xfrm>
          <a:prstGeom prst="ellipse">
            <a:avLst/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8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52%</a:t>
            </a:r>
          </a:p>
          <a:p>
            <a:pPr algn="ctr"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3" name="Picture 23" descr="Герб Токсо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298" name="Заголовок 14"/>
          <p:cNvSpPr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на 2021 год</a:t>
            </a:r>
          </a:p>
        </p:txBody>
      </p:sp>
      <p:pic>
        <p:nvPicPr>
          <p:cNvPr id="55299" name="Picture 6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579" name="Group 3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25245376"/>
              </p:ext>
            </p:extLst>
          </p:nvPr>
        </p:nvGraphicFramePr>
        <p:xfrm>
          <a:off x="1835150" y="765175"/>
          <a:ext cx="6624638" cy="5497289"/>
        </p:xfrm>
        <a:graphic>
          <a:graphicData uri="http://schemas.openxmlformats.org/drawingml/2006/table">
            <a:tbl>
              <a:tblPr/>
              <a:tblGrid>
                <a:gridCol w="43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п/п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charset="-52"/>
                        </a:rPr>
                        <a:t>Наименование программы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 CYR" charset="-52"/>
                        </a:rPr>
                        <a:t>Объем запланированных средств на  2021 г.,  всего  (тыс. руб.)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экстремизму и профилактика терроризма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54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первичных мер пожарной безопасности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1 462,9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5 033,1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53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уличного освещения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дорожного покрытия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6 157,8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комфортной городской среды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35 211,3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теплоснабжения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 развитие 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Устойчивое общественное развитие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1 499,5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части территорий муниципального образования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2 743,3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сферы культуры, спорта и молодежная политика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31 648,7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малого и среднего предпринимательства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8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Борьба с борщевиком Сосновского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7686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от чрезвычайных ситуаций и снижение рисков их возникновения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2 070,1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647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51064" y="4365104"/>
            <a:ext cx="2988888" cy="462266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0" name="TextBox 1"/>
          <p:cNvSpPr txBox="1">
            <a:spLocks noChangeArrowheads="1"/>
          </p:cNvSpPr>
          <p:nvPr/>
        </p:nvSpPr>
        <p:spPr bwMode="auto">
          <a:xfrm>
            <a:off x="250825" y="1227138"/>
            <a:ext cx="59769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«ОБЕСПЕЧЕНИЕ  БЕЗОПАСНОСТИ И ПРОТИВОДЕЙСТВИЕ ЭКСТРЕМИЗМУ»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Создание условий для формирования у жителей муниципального образования негативного отношения к потреблению наркотических средств, психотропных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веществ, табачных изделий, содействия правоохранительным органам в сфере профилактики правонарушений, наркомании,  терроризма и экстремизма, а также пропаганда преимуществ здорового образа жизни. Формирование и сохранение позитивной атмосферы взаимного уважения к  национальным и конфессиональным традициям и обычаям народов, проживающих на территории округа. Укрепление межэтнического и межконфессионального сотрудничества, в том числе посредством информирования и просвещения жителей о существующих национальных обычаях, традициях, культурах и религиях.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" y="4597792"/>
            <a:ext cx="5832648" cy="215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Размещение информационных материалов, направленных на профилактику правонарушений, терроризма, экстремизма, наркомании и табакокурения, укрепления межнациональных отношений в муниципальных печатных изданиях и на официальном сайте муниципального образования;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изготовление и распространение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евробуклетов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 листовок по указанной тематике;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обход территории округа на предмет выявления фактов осквернения зданий и сооружений;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участие в мероприятиях, посвященных Всемирному дню без табака и Международному дню отказа от курения.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4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3034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составляет  4683,0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16311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192857" y="1696203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63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9986" y="787400"/>
            <a:ext cx="1808291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4861" y="2387600"/>
            <a:ext cx="1862666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7813" y="3958961"/>
            <a:ext cx="2055812" cy="13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0AFA3-6AC8-4CB7-9308-61A130123E0E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6345" name="Заголовок 14"/>
          <p:cNvSpPr txBox="1">
            <a:spLocks/>
          </p:cNvSpPr>
          <p:nvPr/>
        </p:nvSpPr>
        <p:spPr bwMode="auto">
          <a:xfrm>
            <a:off x="2843213" y="38100"/>
            <a:ext cx="54054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2021 год</a:t>
            </a:r>
          </a:p>
        </p:txBody>
      </p:sp>
      <p:pic>
        <p:nvPicPr>
          <p:cNvPr id="56346" name="Picture 28" descr="Герб Токсо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403648" y="3056620"/>
            <a:ext cx="2988888" cy="444388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4" name="TextBox 1"/>
          <p:cNvSpPr txBox="1">
            <a:spLocks noChangeArrowheads="1"/>
          </p:cNvSpPr>
          <p:nvPr/>
        </p:nvSpPr>
        <p:spPr bwMode="auto">
          <a:xfrm>
            <a:off x="1908175" y="1230313"/>
            <a:ext cx="568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«Модернизация системы уличного освещения на территории МО «Токсовское городское поселение»</a:t>
            </a:r>
            <a:r>
              <a:rPr lang="ru-RU"/>
              <a:t>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32" y="3411495"/>
            <a:ext cx="5256583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Реконструкция уличного освещения с установкой дополнительных опор и присоединением к узлам учета в границах улиц</a:t>
            </a:r>
          </a:p>
          <a:p>
            <a:pPr marL="171450" indent="-17145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  ул. Гоголя, Озерная, Кривая, Холмистая, Швейников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ул. Буланова, Сосновая, пер. Новый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ул. Лесгафта, Кавголовский пер.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ул. Кривое озеро, Рельефная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ул. Орловская. Луговая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ул. Боровая, Лиственная, Зеленая, Кольцевая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ул. Некрасова, Черничная, Комсомола, Крылова </a:t>
            </a:r>
            <a:endParaRPr lang="ru-RU" dirty="0"/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Строительство сети уличного освещения с установкой опор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г. п. Токсово по улице Железнодорожной от Привокзальной пл. до </a:t>
            </a:r>
          </a:p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ул. Набережной</a:t>
            </a:r>
          </a:p>
          <a:p>
            <a:pPr marL="171450" indent="-17145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Техническое  за работой по строительству и реконструкции</a:t>
            </a:r>
          </a:p>
          <a:p>
            <a:pPr marL="171450" indent="-171450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358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4479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составляет 9700,0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4026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367088" y="1917962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736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3902" y="3196703"/>
            <a:ext cx="2592387" cy="194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08594-9D20-49C2-83BF-DF5059E6DF6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57367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2021 год</a:t>
            </a:r>
          </a:p>
        </p:txBody>
      </p:sp>
      <p:sp>
        <p:nvSpPr>
          <p:cNvPr id="57368" name="Rectangle 26"/>
          <p:cNvSpPr>
            <a:spLocks noChangeArrowheads="1"/>
          </p:cNvSpPr>
          <p:nvPr/>
        </p:nvSpPr>
        <p:spPr bwMode="auto">
          <a:xfrm>
            <a:off x="395288" y="2349500"/>
            <a:ext cx="76327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Повышение надежности работы осветительных установок, улучшение эффективности и энергоэкономичности установок, снижение затрат на освещение, строительство новых сетей уличного освещения.</a:t>
            </a:r>
          </a:p>
        </p:txBody>
      </p:sp>
      <p:pic>
        <p:nvPicPr>
          <p:cNvPr id="57369" name="Picture 2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323859" y="1217613"/>
            <a:ext cx="57610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«Ремонт дорожного покрытия улиц»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комфортности условий проживания граждан,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приведение улично-дорожной сети, включая проезды к дворовым территориям и дворовые территории многоквартирных домов в соответствие с требованиями норм и технических регламентов. </a:t>
            </a:r>
          </a:p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6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232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составляет </a:t>
            </a:r>
            <a:r>
              <a:rPr lang="ru-RU" dirty="0"/>
              <a:t>6 157,8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0774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00411" y="1592525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590D59-BD0F-4361-9EFC-37C8B6FE08F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8384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2021 год</a:t>
            </a:r>
          </a:p>
        </p:txBody>
      </p:sp>
      <p:pic>
        <p:nvPicPr>
          <p:cNvPr id="58385" name="Picture 27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888" y="3425429"/>
            <a:ext cx="2857500" cy="16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4361" y="908050"/>
            <a:ext cx="1563291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690" y="4286032"/>
            <a:ext cx="2775902" cy="20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AD2B78F7-6CC4-43BA-80B8-7F712A670573}"/>
              </a:ext>
            </a:extLst>
          </p:cNvPr>
          <p:cNvSpPr/>
          <p:nvPr/>
        </p:nvSpPr>
        <p:spPr>
          <a:xfrm>
            <a:off x="1421794" y="2939136"/>
            <a:ext cx="2988888" cy="444388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C111D-11E8-43DC-919C-6C7174D90E23}"/>
              </a:ext>
            </a:extLst>
          </p:cNvPr>
          <p:cNvSpPr txBox="1"/>
          <p:nvPr/>
        </p:nvSpPr>
        <p:spPr>
          <a:xfrm>
            <a:off x="677662" y="334136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Ремонт дороги ул. Железнодорожная, длиной 590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п.м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Трамплинная от ул. Советов до Санаторной – 367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п.м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ремонт участков дорог: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ул.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Крылова, Светлая, Майская, Солнечная.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Ремонт дорогу по ул. Зеленой, за счет средств КДХ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213990" y="2878963"/>
            <a:ext cx="2988888" cy="462266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идея Концепции благоустройства: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2" name="TextBox 1"/>
          <p:cNvSpPr txBox="1">
            <a:spLocks noChangeArrowheads="1"/>
          </p:cNvSpPr>
          <p:nvPr/>
        </p:nvSpPr>
        <p:spPr bwMode="auto">
          <a:xfrm>
            <a:off x="250825" y="1227138"/>
            <a:ext cx="5976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     «ФОРМИРОВАНИЕ КОМФОРТНОЙ ГОРОДСКОЙ СРЕДЫ»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комфортности условий проживания граждан, обеспечение экологического благополучия, улучшение санитарного и эстетического состояния территории муниципального образования</a:t>
            </a:r>
            <a:r>
              <a:rPr lang="ru-RU" sz="1200" dirty="0">
                <a:latin typeface="Calibri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501008"/>
            <a:ext cx="5256584" cy="25776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природной ценности Парка 500-летия Токсово «Березовая роща», минимизация вмешательства в существующий ландшафт, максимальное сохранение произрастающих деревьев, применение </a:t>
            </a:r>
            <a:r>
              <a:rPr lang="ru-RU" sz="1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экостиля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разработке проектных решений.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Концепции: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применяемых проектных решений подчеркнуть природную достопримечательность парка.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благоустроенного и безопасного отдыха жителей поселка и его гостей.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Предусмотреть многоцелевое зонирование территории для удовлетворения потребностей различных групп населения, в том числе разновозрастных и маломобильных групп.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6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232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составляет </a:t>
            </a:r>
            <a:r>
              <a:rPr lang="ru-RU" dirty="0"/>
              <a:t>35 211,3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260774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00411" y="1592525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7" name="Picture 3" descr="C:\Users\Александра\Desktop\Sasha\Сайт\2018\благоустройство\дет площадки\тух 7, к.2 детская пло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774" y="2276872"/>
            <a:ext cx="2339690" cy="16010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1895" y="3942238"/>
            <a:ext cx="2533720" cy="149252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3607C-8BD9-46D4-A183-00FECE33443B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59416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2021 год</a:t>
            </a:r>
          </a:p>
        </p:txBody>
      </p:sp>
      <p:pic>
        <p:nvPicPr>
          <p:cNvPr id="59417" name="Picture 28" descr="Герб Токсо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936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8" name="Picture 29" descr="toksov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765175"/>
            <a:ext cx="2935287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C23CFF-16D7-43E5-BD3E-CFCFA2CC4D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93" y="2748194"/>
            <a:ext cx="852170" cy="5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шивка 8"/>
          <p:cNvSpPr/>
          <p:nvPr/>
        </p:nvSpPr>
        <p:spPr>
          <a:xfrm>
            <a:off x="5940152" y="5535235"/>
            <a:ext cx="3024336" cy="918101"/>
          </a:xfrm>
          <a:prstGeom prst="chevr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181227" y="3253625"/>
            <a:ext cx="2988888" cy="462266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подпрограммных мероприятий: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6" name="TextBox 1"/>
          <p:cNvSpPr txBox="1">
            <a:spLocks noChangeArrowheads="1"/>
          </p:cNvSpPr>
          <p:nvPr/>
        </p:nvSpPr>
        <p:spPr bwMode="auto">
          <a:xfrm>
            <a:off x="250825" y="1268413"/>
            <a:ext cx="59769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/>
              <a:t>Развитие сферы культуры, спорта, молодежная политика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Удовлетворение потребностей населения в сфере культуры и искусства, путем доступа к культурным ценностям. Развитие свободы творчества, проведение культурно-массовых и спортивных мероприятий, создание условий для развития и самореализации талантов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719993"/>
            <a:ext cx="5976664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посещение жителями концертов и спектаклей по случаю празднования Международного женского дня, дня Победы, Нового года; 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первоклассников с Днем Знаний;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с государственными праздниками, юбилейными и иными торжественными датами жителей муниципального образования;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юбиляров-долгожителей;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поздравление супружеских пар, отметивших юбилей совместной жизни;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публикация в муниципальных печатных изданиях официальных поздравлений юбиляров и супружеских пар, отметивших юбилей совместной жизни;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целях формирования патриотизма у граждан планируется проведение экскурсий по местам боевой славы и в воинскую часть; 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участия жителей округа в военно-патриотической акции «Бессмертный полк» по заявкам населения будут изготовлены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штендеры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0" name="TextBox 4"/>
          <p:cNvSpPr txBox="1">
            <a:spLocks noChangeArrowheads="1"/>
          </p:cNvSpPr>
          <p:nvPr/>
        </p:nvSpPr>
        <p:spPr bwMode="auto">
          <a:xfrm>
            <a:off x="6372225" y="5499100"/>
            <a:ext cx="22320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Общий объем финансирования программы составляет </a:t>
            </a:r>
            <a:r>
              <a:rPr lang="ru-RU" dirty="0"/>
              <a:t>31 648,7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89336" y="730869"/>
            <a:ext cx="2988888" cy="358909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187624" y="2061978"/>
            <a:ext cx="2988888" cy="358910"/>
          </a:xfrm>
          <a:prstGeom prst="flowChartAlternateProcess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5381A-A111-4678-AA5B-32182F7B1E62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0438" name="Заголовок 14"/>
          <p:cNvSpPr txBox="1">
            <a:spLocks/>
          </p:cNvSpPr>
          <p:nvPr/>
        </p:nvSpPr>
        <p:spPr bwMode="auto">
          <a:xfrm>
            <a:off x="2916238" y="44450"/>
            <a:ext cx="5403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на 2021 год</a:t>
            </a:r>
          </a:p>
        </p:txBody>
      </p:sp>
      <p:pic>
        <p:nvPicPr>
          <p:cNvPr id="60439" name="Picture 28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25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0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325" y="995263"/>
            <a:ext cx="2466975" cy="138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1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4154" y="3213100"/>
            <a:ext cx="2427817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2"/>
          <a:srcRect l="37274" t="11276" r="3514" b="65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Заголовок 14"/>
          <p:cNvSpPr>
            <a:spLocks noGrp="1"/>
          </p:cNvSpPr>
          <p:nvPr>
            <p:ph type="ctrTitle"/>
          </p:nvPr>
        </p:nvSpPr>
        <p:spPr>
          <a:xfrm>
            <a:off x="3779838" y="57150"/>
            <a:ext cx="3573462" cy="574675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DA19E-A78E-4AE7-8B84-700E25FEC08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61447" name="Text Box 16"/>
          <p:cNvSpPr txBox="1">
            <a:spLocks noChangeArrowheads="1"/>
          </p:cNvSpPr>
          <p:nvPr/>
        </p:nvSpPr>
        <p:spPr bwMode="auto">
          <a:xfrm>
            <a:off x="971550" y="2133600"/>
            <a:ext cx="7345363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FF0000"/>
                </a:solidFill>
              </a:rPr>
              <a:t>Спасибо за внимание!</a:t>
            </a:r>
          </a:p>
          <a:p>
            <a:pPr algn="ctr">
              <a:spcBef>
                <a:spcPct val="50000"/>
              </a:spcBef>
            </a:pPr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763713" y="1773238"/>
            <a:ext cx="68405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Одной из важнейших  задач бюджетной политики является обеспечение прозрачности и открытости бюджета.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основными положениями бюджета муниципального образования «Токсовское городское поселение» на 2021 год и плановый период 2022, 2023 годы.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Бюджет для граждан в данном формате должен стать полезным и узнаваемым источником информации об эффективности расходования бюджетных средств  муниципального образования «Токсовское городское поселение» </a:t>
            </a:r>
          </a:p>
        </p:txBody>
      </p:sp>
      <p:pic>
        <p:nvPicPr>
          <p:cNvPr id="17411" name="Picture 5" descr="C:\Users\Александра\Desktop\Sasha\Сайт\2018\БЮДЖЕТ ДЛЯ ГРАЖДАН\Картинки для бюджета\people-312122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25900"/>
            <a:ext cx="7493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9D24A-B9E2-4231-9E35-2C3F61D37E04}" type="slidenum">
              <a:rPr lang="ru-RU"/>
              <a:pPr>
                <a:defRPr/>
              </a:pPr>
              <a:t>2</a:t>
            </a:fld>
            <a:endParaRPr lang="ru-RU"/>
          </a:p>
        </p:txBody>
      </p:sp>
      <p:grpSp>
        <p:nvGrpSpPr>
          <p:cNvPr id="17413" name="Group 10"/>
          <p:cNvGrpSpPr>
            <a:grpSpLocks/>
          </p:cNvGrpSpPr>
          <p:nvPr/>
        </p:nvGrpSpPr>
        <p:grpSpPr bwMode="auto">
          <a:xfrm>
            <a:off x="179388" y="188913"/>
            <a:ext cx="1257300" cy="6553200"/>
            <a:chOff x="113" y="119"/>
            <a:chExt cx="792" cy="412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13" y="890"/>
              <a:ext cx="0" cy="3357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6" name="Picture 8" descr="Герб Токсово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79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619250" y="404813"/>
            <a:ext cx="7345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B40000"/>
                </a:solidFill>
              </a:rPr>
              <a:t>Бюджет для граждан – это просто. Никаких секретов НЕТ!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2133600"/>
            <a:ext cx="7294563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Бюджет </a:t>
            </a:r>
            <a:r>
              <a:rPr lang="ru-RU" sz="1200"/>
              <a:t>- это форма образования и расходования денежных средств, предназначенных для</a:t>
            </a:r>
          </a:p>
          <a:p>
            <a:pPr defTabSz="457200"/>
            <a:r>
              <a:rPr lang="ru-RU" sz="1200"/>
              <a:t>финансового обеспечения задач и функций государства и местного самоуправления.</a:t>
            </a:r>
          </a:p>
          <a:p>
            <a:pPr defTabSz="457200"/>
            <a:r>
              <a:rPr lang="ru-RU" sz="1200" b="1"/>
              <a:t>Консолидированный бюджет </a:t>
            </a:r>
            <a:r>
              <a:rPr lang="ru-RU" sz="1200"/>
              <a:t>- свод бюджетов бюджетной системы Российской Федерации на</a:t>
            </a:r>
          </a:p>
          <a:p>
            <a:pPr defTabSz="457200"/>
            <a:r>
              <a:rPr lang="ru-RU" sz="1200"/>
              <a:t>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  <a:endParaRPr lang="ru-RU" sz="1600">
              <a:latin typeface="Trebuchet MS" pitchFamily="34" charset="0"/>
            </a:endParaRPr>
          </a:p>
        </p:txBody>
      </p:sp>
      <p:sp>
        <p:nvSpPr>
          <p:cNvPr id="18434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3213100"/>
            <a:ext cx="7221538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Доходы бюджета </a:t>
            </a:r>
            <a:r>
              <a:rPr lang="ru-RU" sz="1200"/>
              <a:t>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defTabSz="457200"/>
            <a:r>
              <a:rPr lang="ru-RU" sz="1200" b="1"/>
              <a:t>Расходы бюджета </a:t>
            </a:r>
            <a:r>
              <a:rPr lang="ru-RU" sz="1200"/>
              <a:t>- выплачиваемые из бюджета денежные средства, за исключением средств,</a:t>
            </a:r>
          </a:p>
          <a:p>
            <a:pPr defTabSz="457200"/>
            <a:r>
              <a:rPr lang="ru-RU" sz="1200"/>
              <a:t>являющихся источниками финансирования дефицита бюджет.</a:t>
            </a:r>
          </a:p>
        </p:txBody>
      </p:sp>
      <p:sp>
        <p:nvSpPr>
          <p:cNvPr id="18435" name="Скругленный прямоугольник 4"/>
          <p:cNvSpPr>
            <a:spLocks noChangeArrowheads="1"/>
          </p:cNvSpPr>
          <p:nvPr/>
        </p:nvSpPr>
        <p:spPr bwMode="auto">
          <a:xfrm>
            <a:off x="1692275" y="4292600"/>
            <a:ext cx="7200900" cy="10080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Дефицит бюджета </a:t>
            </a:r>
            <a:r>
              <a:rPr lang="ru-RU" sz="1200"/>
              <a:t>- превышение расходов бюджета над его доходами.</a:t>
            </a:r>
          </a:p>
          <a:p>
            <a:pPr defTabSz="457200"/>
            <a:r>
              <a:rPr lang="ru-RU" sz="1200" b="1"/>
              <a:t>Профицит бюджета </a:t>
            </a:r>
            <a:r>
              <a:rPr lang="ru-RU" sz="1200"/>
              <a:t>- превышение доходов бюджета над его расходами</a:t>
            </a:r>
          </a:p>
        </p:txBody>
      </p:sp>
      <p:pic>
        <p:nvPicPr>
          <p:cNvPr id="18436" name="Picture 23" descr="Slay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47864" y="680970"/>
            <a:ext cx="266429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Заголовок 14"/>
          <p:cNvSpPr>
            <a:spLocks noGrp="1"/>
          </p:cNvSpPr>
          <p:nvPr>
            <p:ph type="ctrTitle"/>
          </p:nvPr>
        </p:nvSpPr>
        <p:spPr>
          <a:xfrm>
            <a:off x="3779838" y="57150"/>
            <a:ext cx="3573462" cy="574675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3563938" y="712788"/>
            <a:ext cx="2208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908720"/>
          <a:ext cx="9056495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0FF5A-4160-407F-B12D-0A0AA6682F21}" type="slidenum">
              <a:rPr lang="ru-RU"/>
              <a:pPr>
                <a:defRPr/>
              </a:pPr>
              <a:t>4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288" y="2133600"/>
            <a:ext cx="0" cy="4141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5288" y="6281738"/>
            <a:ext cx="36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5288" y="4797425"/>
            <a:ext cx="1081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288" y="2708275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511844" y="6021288"/>
            <a:ext cx="1683893" cy="508769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финансовый план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467545" y="2276872"/>
            <a:ext cx="1728192" cy="776512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467544" y="3356992"/>
            <a:ext cx="1872208" cy="864096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11844" y="5373216"/>
            <a:ext cx="1683893" cy="560488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80024" y="4365104"/>
            <a:ext cx="1715713" cy="821978"/>
          </a:xfrm>
          <a:prstGeom prst="chevro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</a:p>
        </p:txBody>
      </p:sp>
      <p:cxnSp>
        <p:nvCxnSpPr>
          <p:cNvPr id="28" name="Прямая соединительная линия 27"/>
          <p:cNvCxnSpPr>
            <a:endCxn id="0" idx="1"/>
          </p:cNvCxnSpPr>
          <p:nvPr/>
        </p:nvCxnSpPr>
        <p:spPr>
          <a:xfrm>
            <a:off x="395288" y="3789363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03225" y="5653088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411413" y="2216150"/>
            <a:ext cx="0" cy="258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11413" y="321310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Скругленный прямоугольник 2059"/>
          <p:cNvSpPr/>
          <p:nvPr/>
        </p:nvSpPr>
        <p:spPr>
          <a:xfrm>
            <a:off x="2555776" y="2441844"/>
            <a:ext cx="1440160" cy="156322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рассмотрения на заседании совета депутатов проекта решения о бюджете муниципального образования проводятся публичные слушания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9082" y="4299400"/>
            <a:ext cx="1376854" cy="128984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 депутатов рассматривает проект решения о бюджете муниципального образования в первом чтении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2411413" y="4806950"/>
            <a:ext cx="20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211638" y="2187575"/>
            <a:ext cx="0" cy="1025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11638" y="3213100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4373978" y="2592612"/>
            <a:ext cx="1278142" cy="162847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Принятое  Советом депутатов решение о бюджете направляется Главе муниципального образования для подписания и обнародования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6018213" y="2276475"/>
            <a:ext cx="0" cy="263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18213" y="3357563"/>
            <a:ext cx="161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011863" y="4914900"/>
            <a:ext cx="207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6179771" y="2528238"/>
            <a:ext cx="1488573" cy="16928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25168" y="4581128"/>
            <a:ext cx="1443175" cy="648072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</a:t>
            </a:r>
          </a:p>
        </p:txBody>
      </p:sp>
      <p:pic>
        <p:nvPicPr>
          <p:cNvPr id="19511" name="Picture 57" descr="Герб Токсов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15888"/>
            <a:ext cx="9350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альтернативный процесс 21"/>
          <p:cNvSpPr/>
          <p:nvPr/>
        </p:nvSpPr>
        <p:spPr>
          <a:xfrm>
            <a:off x="2167472" y="4221088"/>
            <a:ext cx="4852800" cy="10081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195736" y="5441743"/>
            <a:ext cx="4824536" cy="100811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Нашивка 20"/>
          <p:cNvSpPr/>
          <p:nvPr/>
        </p:nvSpPr>
        <p:spPr>
          <a:xfrm>
            <a:off x="5508105" y="1339751"/>
            <a:ext cx="3312368" cy="5050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0800000">
            <a:off x="611560" y="1339751"/>
            <a:ext cx="2996072" cy="505072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8" name="Заголовок 14"/>
          <p:cNvSpPr>
            <a:spLocks noGrp="1"/>
          </p:cNvSpPr>
          <p:nvPr>
            <p:ph type="ctrTitle"/>
          </p:nvPr>
        </p:nvSpPr>
        <p:spPr>
          <a:xfrm>
            <a:off x="3276600" y="44450"/>
            <a:ext cx="4248150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1" name="TextBox 2"/>
          <p:cNvSpPr txBox="1">
            <a:spLocks noChangeArrowheads="1"/>
          </p:cNvSpPr>
          <p:nvPr/>
        </p:nvSpPr>
        <p:spPr bwMode="auto">
          <a:xfrm>
            <a:off x="750888" y="1406525"/>
            <a:ext cx="248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21522" name="TextBox 11"/>
          <p:cNvSpPr txBox="1">
            <a:spLocks noChangeArrowheads="1"/>
          </p:cNvSpPr>
          <p:nvPr/>
        </p:nvSpPr>
        <p:spPr bwMode="auto">
          <a:xfrm>
            <a:off x="5256213" y="1341438"/>
            <a:ext cx="39258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как получатель </a:t>
            </a:r>
          </a:p>
          <a:p>
            <a:pPr algn="ctr">
              <a:lnSpc>
                <a:spcPct val="80000"/>
              </a:lnSpc>
            </a:pPr>
            <a:r>
              <a:rPr lang="ru-RU" i="1"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</a:p>
        </p:txBody>
      </p:sp>
      <p:sp>
        <p:nvSpPr>
          <p:cNvPr id="21523" name="TextBox 8"/>
          <p:cNvSpPr txBox="1">
            <a:spLocks noChangeArrowheads="1"/>
          </p:cNvSpPr>
          <p:nvPr/>
        </p:nvSpPr>
        <p:spPr bwMode="auto">
          <a:xfrm>
            <a:off x="522288" y="2000250"/>
            <a:ext cx="294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Помогает формировать  доходную часть бюджета</a:t>
            </a:r>
          </a:p>
        </p:txBody>
      </p:sp>
      <p:sp>
        <p:nvSpPr>
          <p:cNvPr id="21524" name="TextBox 15"/>
          <p:cNvSpPr txBox="1">
            <a:spLocks noChangeArrowheads="1"/>
          </p:cNvSpPr>
          <p:nvPr/>
        </p:nvSpPr>
        <p:spPr bwMode="auto">
          <a:xfrm>
            <a:off x="5364163" y="1989138"/>
            <a:ext cx="3529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Получает социальные гарантии – </a:t>
            </a:r>
          </a:p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</a:p>
          <a:p>
            <a:pPr algn="ctr"/>
            <a:r>
              <a:rPr lang="ru-RU" sz="1200" i="1">
                <a:latin typeface="Times New Roman" pitchFamily="18" charset="0"/>
                <a:cs typeface="Times New Roman" pitchFamily="18" charset="0"/>
              </a:rPr>
              <a:t>(расходы на образование, физическую культуру  и спорт, здравоохранение и другие направления социальных гарантий населению)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35896" y="764704"/>
            <a:ext cx="1728192" cy="1728192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8" name="Picture 2" descr="C:\Users\Александра\Desktop\Sasha\Сайт\2018\БЮДЖЕТ ДЛЯ ГРАЖДАН\Картинки для бюджета\user-icon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900" y="981075"/>
            <a:ext cx="12493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TextBox 16"/>
          <p:cNvSpPr txBox="1">
            <a:spLocks noChangeArrowheads="1"/>
          </p:cNvSpPr>
          <p:nvPr/>
        </p:nvSpPr>
        <p:spPr bwMode="auto">
          <a:xfrm>
            <a:off x="1908175" y="3284538"/>
            <a:ext cx="5376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влияния гражданина на состав бюджета</a:t>
            </a:r>
          </a:p>
        </p:txBody>
      </p:sp>
      <p:sp>
        <p:nvSpPr>
          <p:cNvPr id="21530" name="TextBox 18"/>
          <p:cNvSpPr txBox="1">
            <a:spLocks noChangeArrowheads="1"/>
          </p:cNvSpPr>
          <p:nvPr/>
        </p:nvSpPr>
        <p:spPr bwMode="auto">
          <a:xfrm>
            <a:off x="2124075" y="4437063"/>
            <a:ext cx="488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sp>
        <p:nvSpPr>
          <p:cNvPr id="21531" name="TextBox 24"/>
          <p:cNvSpPr txBox="1">
            <a:spLocks noChangeArrowheads="1"/>
          </p:cNvSpPr>
          <p:nvPr/>
        </p:nvSpPr>
        <p:spPr bwMode="auto">
          <a:xfrm rot="10800000" flipV="1">
            <a:off x="2049463" y="5526088"/>
            <a:ext cx="5183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 по отчету об исполнении бюджета </a:t>
            </a:r>
          </a:p>
        </p:txBody>
      </p:sp>
      <p:sp>
        <p:nvSpPr>
          <p:cNvPr id="20" name="Овал 19"/>
          <p:cNvSpPr/>
          <p:nvPr/>
        </p:nvSpPr>
        <p:spPr>
          <a:xfrm>
            <a:off x="1692927" y="4568017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691680" y="5733256"/>
            <a:ext cx="288032" cy="288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8C84E-411D-423D-9910-EF13962DB34A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21539" name="Picture 3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7921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0300" y="1125538"/>
            <a:ext cx="2525713" cy="273050"/>
          </a:xfrm>
          <a:prstGeom prst="rect">
            <a:avLst/>
          </a:prstGeom>
          <a:solidFill>
            <a:srgbClr val="DCC0DA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8175" y="44450"/>
            <a:ext cx="6767513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Заголовок 14"/>
          <p:cNvSpPr>
            <a:spLocks noGrp="1"/>
          </p:cNvSpPr>
          <p:nvPr>
            <p:ph type="ctrTitle"/>
          </p:nvPr>
        </p:nvSpPr>
        <p:spPr>
          <a:xfrm>
            <a:off x="3276600" y="44450"/>
            <a:ext cx="4248150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3656013" y="549275"/>
            <a:ext cx="5437187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-форма участия населения в осуществлении местного самоуправления. </a:t>
            </a:r>
          </a:p>
          <a:p>
            <a:pPr algn="just">
              <a:buFont typeface="Arial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на очередной финансовый год организуются и проводятся с целью выявления мнения населения.</a:t>
            </a:r>
          </a:p>
          <a:p>
            <a:pPr algn="just">
              <a:buFont typeface="Arial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Публичные слушания по проекту отчета об исполнении бюджета муниципального образования  организуются за отчетный год.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высказать свое мнение, </a:t>
            </a:r>
          </a:p>
          <a:p>
            <a:pPr algn="just">
              <a:buFont typeface="Arial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представить материалы для обоснования своего мнения, </a:t>
            </a:r>
          </a:p>
          <a:p>
            <a:pPr algn="just">
              <a:buFont typeface="Arial" charset="0"/>
              <a:buChar char="•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представить письменные предложения и замечания для включения их в протокол публичных слушаний.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2535" name="TextBox 2"/>
          <p:cNvSpPr txBox="1">
            <a:spLocks noChangeArrowheads="1"/>
          </p:cNvSpPr>
          <p:nvPr/>
        </p:nvSpPr>
        <p:spPr bwMode="auto">
          <a:xfrm>
            <a:off x="1331913" y="1052513"/>
            <a:ext cx="2335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i="1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6013" y="3090863"/>
            <a:ext cx="2592387" cy="338137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1116013" y="3059113"/>
            <a:ext cx="2682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Каждый житель вправе </a:t>
            </a:r>
            <a:endParaRPr lang="ru-RU" i="1">
              <a:latin typeface="Calibri" pitchFamily="34" charset="0"/>
            </a:endParaRPr>
          </a:p>
        </p:txBody>
      </p:sp>
      <p:sp>
        <p:nvSpPr>
          <p:cNvPr id="22538" name="TextBox 8"/>
          <p:cNvSpPr txBox="1">
            <a:spLocks noChangeArrowheads="1"/>
          </p:cNvSpPr>
          <p:nvPr/>
        </p:nvSpPr>
        <p:spPr bwMode="auto">
          <a:xfrm>
            <a:off x="3635375" y="4652963"/>
            <a:ext cx="53292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>
                <a:latin typeface="Times New Roman" pitchFamily="18" charset="0"/>
                <a:cs typeface="Times New Roman" pitchFamily="18" charset="0"/>
              </a:rPr>
              <a:t>Результат публичных слушаний -  заключение, в котором отражаются выраженные позиции жителей муниципального образования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077" name="Picture 5" descr="C:\Users\Александра\Desktop\Sasha\Сайт\2018\БЮДЖЕТ ДЛЯ ГРАЖДАН\Картинки для бюджета\фото\IMG_9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963" y="1508037"/>
            <a:ext cx="1828901" cy="13716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8D7B9-098D-4C9C-81A3-A15B49287375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22541" name="Picture 19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69" y="77787"/>
            <a:ext cx="108108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0" descr="ind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05263"/>
            <a:ext cx="3024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альтернативный процесс 17"/>
          <p:cNvSpPr/>
          <p:nvPr/>
        </p:nvSpPr>
        <p:spPr>
          <a:xfrm>
            <a:off x="2574131" y="929884"/>
            <a:ext cx="4268349" cy="54107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Заголовок 14"/>
          <p:cNvSpPr>
            <a:spLocks noGrp="1"/>
          </p:cNvSpPr>
          <p:nvPr>
            <p:ph type="ctrTitle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2040" y="5157788"/>
            <a:ext cx="2161094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4"/>
          <p:cNvSpPr txBox="1">
            <a:spLocks noChangeArrowheads="1"/>
          </p:cNvSpPr>
          <p:nvPr/>
        </p:nvSpPr>
        <p:spPr bwMode="auto">
          <a:xfrm>
            <a:off x="2916238" y="981075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B40000"/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787900" y="155733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95963" y="1628775"/>
            <a:ext cx="503237" cy="325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DE9A1-2C18-4E9E-9B79-2FA3F5C12402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3565" name="Picture 17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Скругленный прямоугольник 4"/>
          <p:cNvSpPr>
            <a:spLocks noChangeArrowheads="1"/>
          </p:cNvSpPr>
          <p:nvPr/>
        </p:nvSpPr>
        <p:spPr bwMode="auto">
          <a:xfrm>
            <a:off x="323850" y="5229225"/>
            <a:ext cx="6335713" cy="431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/>
              <a:t>Дефицит бюджета -</a:t>
            </a:r>
            <a:r>
              <a:rPr lang="ru-RU" sz="1200"/>
              <a:t>превышение расходов бюджета над его доходами.</a:t>
            </a:r>
          </a:p>
          <a:p>
            <a:pPr defTabSz="457200"/>
            <a:r>
              <a:rPr lang="ru-RU" sz="1200" b="1"/>
              <a:t>Профицит бюджета -</a:t>
            </a:r>
            <a:r>
              <a:rPr lang="ru-RU" sz="1200"/>
              <a:t>превышение доходов бюджета над его расходами.</a:t>
            </a:r>
          </a:p>
        </p:txBody>
      </p:sp>
      <p:sp>
        <p:nvSpPr>
          <p:cNvPr id="23567" name="Скругленный прямоугольник 4"/>
          <p:cNvSpPr>
            <a:spLocks noChangeArrowheads="1"/>
          </p:cNvSpPr>
          <p:nvPr/>
        </p:nvSpPr>
        <p:spPr bwMode="auto">
          <a:xfrm>
            <a:off x="323850" y="5949950"/>
            <a:ext cx="6335713" cy="431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 cap="rnd" algn="ctr">
            <a:solidFill>
              <a:srgbClr val="4495B0"/>
            </a:solidFill>
            <a:round/>
            <a:headEnd/>
            <a:tailEnd/>
          </a:ln>
        </p:spPr>
        <p:txBody>
          <a:bodyPr anchor="ctr"/>
          <a:lstStyle/>
          <a:p>
            <a:pPr defTabSz="457200"/>
            <a:r>
              <a:rPr lang="ru-RU" sz="1200" b="1">
                <a:solidFill>
                  <a:srgbClr val="B40000"/>
                </a:solidFill>
              </a:rPr>
              <a:t>Важно:</a:t>
            </a:r>
            <a:r>
              <a:rPr lang="ru-RU" sz="1200" b="1"/>
              <a:t> </a:t>
            </a:r>
            <a:r>
              <a:rPr lang="ru-RU" sz="1200"/>
              <a:t>Обязательное требование, предъявляемое к составлению и утверждению бюджета –это его </a:t>
            </a:r>
            <a:r>
              <a:rPr lang="ru-RU" sz="1200" b="1">
                <a:solidFill>
                  <a:srgbClr val="B40000"/>
                </a:solidFill>
              </a:rPr>
              <a:t>сбалансированность!</a:t>
            </a:r>
          </a:p>
        </p:txBody>
      </p:sp>
      <p:sp>
        <p:nvSpPr>
          <p:cNvPr id="23568" name="AutoShape 20"/>
          <p:cNvSpPr>
            <a:spLocks noChangeArrowheads="1"/>
          </p:cNvSpPr>
          <p:nvPr/>
        </p:nvSpPr>
        <p:spPr bwMode="auto">
          <a:xfrm>
            <a:off x="468313" y="2276475"/>
            <a:ext cx="2232025" cy="1657350"/>
          </a:xfrm>
          <a:prstGeom prst="foldedCorner">
            <a:avLst>
              <a:gd name="adj" fmla="val 12500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Налоговые доходы</a:t>
            </a:r>
          </a:p>
          <a:p>
            <a:pPr>
              <a:buFontTx/>
              <a:buChar char="-"/>
            </a:pPr>
            <a:r>
              <a:rPr lang="ru-RU" sz="1200" dirty="0"/>
              <a:t>Налог на прибыль;</a:t>
            </a:r>
          </a:p>
          <a:p>
            <a:pPr>
              <a:buFontTx/>
              <a:buChar char="-"/>
            </a:pPr>
            <a:r>
              <a:rPr lang="ru-RU" sz="1200" dirty="0"/>
              <a:t>Единый с/х налог;</a:t>
            </a:r>
          </a:p>
          <a:p>
            <a:pPr>
              <a:buFontTx/>
              <a:buChar char="-"/>
            </a:pPr>
            <a:r>
              <a:rPr lang="ru-RU" sz="1200" dirty="0"/>
              <a:t>Налог на имущество</a:t>
            </a:r>
          </a:p>
          <a:p>
            <a:r>
              <a:rPr lang="ru-RU" sz="1200" dirty="0"/>
              <a:t> физических лиц;</a:t>
            </a:r>
          </a:p>
          <a:p>
            <a:r>
              <a:rPr lang="ru-RU" sz="1200" dirty="0"/>
              <a:t>-Земельный налог;</a:t>
            </a:r>
          </a:p>
          <a:p>
            <a:pPr fontAlgn="ctr"/>
            <a:endParaRPr lang="ru-RU" sz="1200" dirty="0"/>
          </a:p>
          <a:p>
            <a:r>
              <a:rPr lang="ru-RU" sz="1200" dirty="0"/>
              <a:t>.</a:t>
            </a:r>
          </a:p>
          <a:p>
            <a:endParaRPr lang="ru-RU" sz="1200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3569" name="AutoShape 21"/>
          <p:cNvSpPr>
            <a:spLocks noChangeArrowheads="1"/>
          </p:cNvSpPr>
          <p:nvPr/>
        </p:nvSpPr>
        <p:spPr bwMode="auto">
          <a:xfrm>
            <a:off x="6659563" y="2276475"/>
            <a:ext cx="2087562" cy="1943100"/>
          </a:xfrm>
          <a:prstGeom prst="foldedCorner">
            <a:avLst>
              <a:gd name="adj" fmla="val 12500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chemeClr val="bg1"/>
                </a:solidFill>
              </a:rPr>
              <a:t>Безвозмездные</a:t>
            </a:r>
          </a:p>
          <a:p>
            <a:r>
              <a:rPr lang="ru-RU" b="1">
                <a:solidFill>
                  <a:schemeClr val="bg1"/>
                </a:solidFill>
              </a:rPr>
              <a:t>Поступления</a:t>
            </a:r>
          </a:p>
          <a:p>
            <a:r>
              <a:rPr lang="ru-RU" sz="1200"/>
              <a:t>-дотации;</a:t>
            </a:r>
          </a:p>
          <a:p>
            <a:r>
              <a:rPr lang="ru-RU" sz="1200"/>
              <a:t>-субсидии;</a:t>
            </a:r>
          </a:p>
          <a:p>
            <a:r>
              <a:rPr lang="ru-RU" sz="1200"/>
              <a:t>-субвенции;</a:t>
            </a:r>
          </a:p>
          <a:p>
            <a:r>
              <a:rPr lang="ru-RU" sz="1200"/>
              <a:t>-межбюджетные</a:t>
            </a:r>
          </a:p>
          <a:p>
            <a:r>
              <a:rPr lang="ru-RU" sz="1200"/>
              <a:t> трансферты.</a:t>
            </a:r>
          </a:p>
        </p:txBody>
      </p:sp>
      <p:sp>
        <p:nvSpPr>
          <p:cNvPr id="23570" name="AutoShape 22"/>
          <p:cNvSpPr>
            <a:spLocks noChangeArrowheads="1"/>
          </p:cNvSpPr>
          <p:nvPr/>
        </p:nvSpPr>
        <p:spPr bwMode="auto">
          <a:xfrm>
            <a:off x="3635375" y="2492375"/>
            <a:ext cx="2520950" cy="251936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  <a:p>
            <a:r>
              <a:rPr lang="ru-RU">
                <a:solidFill>
                  <a:schemeClr val="bg1"/>
                </a:solidFill>
              </a:rPr>
              <a:t>Неналоговые доходы</a:t>
            </a:r>
          </a:p>
          <a:p>
            <a:r>
              <a:rPr lang="ru-RU"/>
              <a:t>-</a:t>
            </a:r>
            <a:r>
              <a:rPr lang="ru-RU" sz="1200"/>
              <a:t>доходы от использования</a:t>
            </a:r>
          </a:p>
          <a:p>
            <a:r>
              <a:rPr lang="ru-RU" sz="1200"/>
              <a:t>имущества, находящегося в</a:t>
            </a:r>
          </a:p>
          <a:p>
            <a:r>
              <a:rPr lang="ru-RU" sz="1200"/>
              <a:t>муниципальной собственности;</a:t>
            </a:r>
          </a:p>
          <a:p>
            <a:r>
              <a:rPr lang="ru-RU" sz="1200"/>
              <a:t>-платежи при пользовании</a:t>
            </a:r>
          </a:p>
          <a:p>
            <a:r>
              <a:rPr lang="ru-RU" sz="1200"/>
              <a:t>природными ресурсами;</a:t>
            </a:r>
          </a:p>
          <a:p>
            <a:r>
              <a:rPr lang="ru-RU" sz="1200"/>
              <a:t>-доходы от продажи </a:t>
            </a:r>
          </a:p>
          <a:p>
            <a:r>
              <a:rPr lang="ru-RU" sz="1200"/>
              <a:t>материальных и</a:t>
            </a:r>
          </a:p>
          <a:p>
            <a:r>
              <a:rPr lang="ru-RU" sz="1200"/>
              <a:t>нематериальных активов;</a:t>
            </a:r>
          </a:p>
          <a:p>
            <a:r>
              <a:rPr lang="ru-RU" sz="1200"/>
              <a:t>-штрафы, санкции, возмещение</a:t>
            </a:r>
          </a:p>
          <a:p>
            <a:r>
              <a:rPr lang="ru-RU" sz="1200"/>
              <a:t>ущерба;</a:t>
            </a:r>
          </a:p>
          <a:p>
            <a:r>
              <a:rPr lang="ru-RU" sz="1200"/>
              <a:t>-прочие неналоговые доходы</a:t>
            </a:r>
          </a:p>
        </p:txBody>
      </p:sp>
      <p:cxnSp>
        <p:nvCxnSpPr>
          <p:cNvPr id="4" name="Прямая со стрелкой 29"/>
          <p:cNvCxnSpPr>
            <a:cxnSpLocks noChangeShapeType="1"/>
          </p:cNvCxnSpPr>
          <p:nvPr/>
        </p:nvCxnSpPr>
        <p:spPr bwMode="auto">
          <a:xfrm flipH="1">
            <a:off x="2916238" y="1700213"/>
            <a:ext cx="647700" cy="288925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79613" y="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Заголовок 14"/>
          <p:cNvSpPr>
            <a:spLocks noGrp="1"/>
          </p:cNvSpPr>
          <p:nvPr>
            <p:ph type="ctrTitle" idx="4294967295"/>
          </p:nvPr>
        </p:nvSpPr>
        <p:spPr>
          <a:xfrm>
            <a:off x="2051050" y="0"/>
            <a:ext cx="6624638" cy="576263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79388" y="1412875"/>
            <a:ext cx="0" cy="532923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9388" y="6742113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834881-4DCF-4643-8729-7F0E7F6233C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4582" name="Picture 14" descr="Герб Токс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9738" y="549275"/>
            <a:ext cx="474659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22"/>
          <p:cNvSpPr>
            <a:spLocks noChangeArrowheads="1"/>
          </p:cNvSpPr>
          <p:nvPr/>
        </p:nvSpPr>
        <p:spPr bwMode="auto">
          <a:xfrm>
            <a:off x="468313" y="2205038"/>
            <a:ext cx="820896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Межбюджетные отношения </a:t>
            </a:r>
            <a:r>
              <a:rPr lang="ru-RU" sz="1600"/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  <a:p>
            <a:r>
              <a:rPr lang="ru-RU" sz="1600" b="1"/>
              <a:t>Межбюджетные трансферты </a:t>
            </a:r>
            <a:r>
              <a:rPr lang="ru-RU" sz="160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  <a:p>
            <a:r>
              <a:rPr lang="ru-RU" sz="1600" b="1"/>
              <a:t>Дотации </a:t>
            </a:r>
            <a:r>
              <a:rPr lang="ru-RU" sz="1600"/>
              <a:t>- межбюджетные трансферты, предоставляемые на безвозмездной и безвозвратной основе без установления направлений их использования.</a:t>
            </a:r>
          </a:p>
          <a:p>
            <a:r>
              <a:rPr lang="ru-RU" sz="1600" b="1"/>
              <a:t>Субвенция </a:t>
            </a:r>
            <a:r>
              <a:rPr lang="ru-RU" sz="1600"/>
              <a:t>–межбюджетные трансферты, предоставляемые в целях финансового обеспечения расходных обязательств возникающих при выполнении государственных 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</a:r>
          </a:p>
          <a:p>
            <a:r>
              <a:rPr lang="ru-RU" sz="1600" b="1"/>
              <a:t>Субсидии –</a:t>
            </a:r>
            <a:r>
              <a:rPr lang="ru-RU" sz="1600"/>
              <a:t>это бюджетные средства, передаваемые бюджету другого уровня, юридическому и физическому лицам на условиях долевого финансирования целевых расходов.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911350" y="44450"/>
            <a:ext cx="6769100" cy="576263"/>
          </a:xfrm>
          <a:prstGeom prst="horizontalScroll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0825" y="1412875"/>
            <a:ext cx="0" cy="5832549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00087" y="7243837"/>
            <a:ext cx="8785225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1328738" y="548680"/>
            <a:ext cx="7351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на 2021 год и плановый период 2022-2023 годов (тыс. руб.)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34718-DA1F-4A98-A138-9064B6774CB1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2124075" y="160338"/>
            <a:ext cx="6840538" cy="576262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402" descr="Герб Токс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585" y="21356"/>
            <a:ext cx="808988" cy="8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515" name="Group 13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75745"/>
              </p:ext>
            </p:extLst>
          </p:nvPr>
        </p:nvGraphicFramePr>
        <p:xfrm>
          <a:off x="250824" y="906404"/>
          <a:ext cx="8759764" cy="6334202"/>
        </p:xfrm>
        <a:graphic>
          <a:graphicData uri="http://schemas.openxmlformats.org/drawingml/2006/table">
            <a:tbl>
              <a:tblPr/>
              <a:tblGrid>
                <a:gridCol w="349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доходной части бюджета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Налоговые  доходы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108 538,3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84 924,4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93 802,5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Налоги на прибыль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73 151,00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48 333,9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56 875,3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Акцизы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3 204,1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3 297,9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3 247,4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Единый с/х налог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137,9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1 854,2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2 542,5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2 767,3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30 191,1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30 638,9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30 782,5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39 781,4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19 620,2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22 011,2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9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от использования имущества, находящегося в государственной или муниципальной собственности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14 039,6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8 196,8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10 367,7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5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от продажи материальных и нематериальных активов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25 321,3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11 002,9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11 223,0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Доходы от оказания платных услуг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320,5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1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Безвозмездные поступления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31 618,3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411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Межбюджетные субсидии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ea typeface="+mn-ea"/>
                          <a:cs typeface="+mn-cs"/>
                        </a:rPr>
                        <a:t>31 343,2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859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Субвенции бюджетам городских поселений на осуществление первичного воинского учета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271,6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94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Субвенции бюджетам городских поселений на выполнение передаваемых полномочий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3,5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8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Доходы бюджета, всего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179 938,0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105 142,0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115 817,2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2039</Words>
  <Application>Microsoft Office PowerPoint</Application>
  <PresentationFormat>Экран (4:3)</PresentationFormat>
  <Paragraphs>392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Cyr</vt:lpstr>
      <vt:lpstr>Calibri</vt:lpstr>
      <vt:lpstr>Times New Roman</vt:lpstr>
      <vt:lpstr>Times New Roman CYR</vt:lpstr>
      <vt:lpstr>Trebuchet MS</vt:lpstr>
      <vt:lpstr>Тема Office</vt:lpstr>
      <vt:lpstr>Муниципальное образование  «Токсовское городское поселение»</vt:lpstr>
      <vt:lpstr>Презентация PowerPoint</vt:lpstr>
      <vt:lpstr>Презентация PowerPoint</vt:lpstr>
      <vt:lpstr>Бюджетный процесс</vt:lpstr>
      <vt:lpstr>Участие граждан в бюджетном процессе</vt:lpstr>
      <vt:lpstr>Публичные слушания</vt:lpstr>
      <vt:lpstr>Доходы бюджета</vt:lpstr>
      <vt:lpstr>Безвозмездные поступления</vt:lpstr>
      <vt:lpstr>Презентация PowerPoint</vt:lpstr>
      <vt:lpstr>Презентация PowerPoint</vt:lpstr>
      <vt:lpstr>Презентация PowerPoint</vt:lpstr>
      <vt:lpstr>Реализация муниципальных программ на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Татьяна</cp:lastModifiedBy>
  <cp:revision>275</cp:revision>
  <cp:lastPrinted>2020-11-12T12:28:30Z</cp:lastPrinted>
  <dcterms:created xsi:type="dcterms:W3CDTF">2018-06-05T07:09:18Z</dcterms:created>
  <dcterms:modified xsi:type="dcterms:W3CDTF">2020-11-23T11:57:34Z</dcterms:modified>
</cp:coreProperties>
</file>