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93" r:id="rId3"/>
    <p:sldId id="267" r:id="rId4"/>
    <p:sldId id="288" r:id="rId5"/>
    <p:sldId id="294" r:id="rId6"/>
    <p:sldId id="262" r:id="rId7"/>
    <p:sldId id="263" r:id="rId8"/>
    <p:sldId id="268" r:id="rId9"/>
    <p:sldId id="258" r:id="rId10"/>
    <p:sldId id="289" r:id="rId11"/>
    <p:sldId id="269" r:id="rId12"/>
    <p:sldId id="290" r:id="rId13"/>
    <p:sldId id="273" r:id="rId14"/>
    <p:sldId id="276" r:id="rId15"/>
    <p:sldId id="291" r:id="rId16"/>
    <p:sldId id="278" r:id="rId17"/>
    <p:sldId id="285" r:id="rId18"/>
    <p:sldId id="292" r:id="rId19"/>
    <p:sldId id="280" r:id="rId20"/>
    <p:sldId id="260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33"/>
    <a:srgbClr val="DCC0DA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&#1041;&#1070;&#1044;&#1046;&#1045;&#1058;\&#1055;&#1088;&#1077;&#1079;&#1077;&#1085;&#1090;&#1072;&#1094;&#1080;&#1103;%20&#1085;&#1072;%202020%20&#1075;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63636363636361"/>
          <c:y val="0.12704918032786885"/>
          <c:w val="0.45974025974025973"/>
          <c:h val="0.7254098360655737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6893">
              <a:solidFill>
                <a:srgbClr val="000000"/>
              </a:solidFill>
              <a:prstDash val="solid"/>
            </a:ln>
          </c:spPr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A85-41A8-9D22-7954C5A7694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85-41A8-9D22-7954C5A7694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A85-41A8-9D22-7954C5A7694C}"/>
              </c:ext>
            </c:extLst>
          </c:dPt>
          <c:dLbls>
            <c:spPr>
              <a:noFill/>
              <a:ln w="137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5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2021-23'!$A$29:$A$31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2021-23'!$B$29:$B$31</c:f>
              <c:numCache>
                <c:formatCode>0.00%</c:formatCode>
                <c:ptCount val="3"/>
                <c:pt idx="0">
                  <c:v>0.60319832386710981</c:v>
                </c:pt>
                <c:pt idx="1">
                  <c:v>0.2210839289088464</c:v>
                </c:pt>
                <c:pt idx="2">
                  <c:v>0.17571774722404385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5-41A8-9D22-7954C5A769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13786">
          <a:noFill/>
        </a:ln>
      </c:spPr>
    </c:plotArea>
    <c:plotVisOnly val="1"/>
    <c:dispBlanksAs val="zero"/>
    <c:showDLblsOverMax val="0"/>
  </c:chart>
  <c:spPr>
    <a:solidFill>
      <a:srgbClr val="FFFFFF"/>
    </a:solidFill>
    <a:ln w="1723">
      <a:solidFill>
        <a:srgbClr val="000000"/>
      </a:solidFill>
      <a:prstDash val="solid"/>
    </a:ln>
  </c:spPr>
  <c:txPr>
    <a:bodyPr/>
    <a:lstStyle/>
    <a:p>
      <a:pPr>
        <a:defRPr sz="63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06045990039912"/>
          <c:y val="0.11269708550274864"/>
          <c:w val="0.54749999999999999"/>
          <c:h val="0.81412639405204457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3815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C11-4E84-BB9C-FAE08E51F66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1-4E84-BB9C-FAE08E51F66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C11-4E84-BB9C-FAE08E51F66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1-4E84-BB9C-FAE08E51F66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C11-4E84-BB9C-FAE08E51F66B}"/>
              </c:ext>
            </c:extLst>
          </c:dPt>
          <c:dLbls>
            <c:dLbl>
              <c:idx val="0"/>
              <c:layout>
                <c:manualLayout>
                  <c:x val="0.19012902292267053"/>
                  <c:y val="2.8869681192131114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003291893261"/>
                      <c:h val="0.14338779313823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C11-4E84-BB9C-FAE08E51F66B}"/>
                </c:ext>
              </c:extLst>
            </c:dLbl>
            <c:dLbl>
              <c:idx val="1"/>
              <c:layout>
                <c:manualLayout>
                  <c:x val="-5.964295619249739E-2"/>
                  <c:y val="0.15994801952687493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6784073506888"/>
                      <c:h val="9.99348534201954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11-4E84-BB9C-FAE08E51F66B}"/>
                </c:ext>
              </c:extLst>
            </c:dLbl>
            <c:dLbl>
              <c:idx val="2"/>
              <c:layout>
                <c:manualLayout>
                  <c:x val="-0.15177774294292845"/>
                  <c:y val="8.1902074944215031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1-4E84-BB9C-FAE08E51F66B}"/>
                </c:ext>
              </c:extLst>
            </c:dLbl>
            <c:dLbl>
              <c:idx val="3"/>
              <c:layout>
                <c:manualLayout>
                  <c:x val="-0.15346299936091448"/>
                  <c:y val="-6.8688433489787801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11-4E84-BB9C-FAE08E51F66B}"/>
                </c:ext>
              </c:extLst>
            </c:dLbl>
            <c:dLbl>
              <c:idx val="4"/>
              <c:layout>
                <c:manualLayout>
                  <c:x val="-0.1532569244311536"/>
                  <c:y val="-0.10049600694629124"/>
                </c:manualLayout>
              </c:layout>
              <c:tx>
                <c:rich>
                  <a:bodyPr/>
                  <a:lstStyle/>
                  <a:p>
                    <a:pPr>
                      <a:defRPr sz="87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29BD8DBE-2E72-417F-896B-4EC51B8CA9F8}" type="CATEGORYNAME">
                      <a:rPr lang="ru-RU"/>
                      <a:pPr>
                        <a:defRPr sz="87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30191,1</a:t>
                    </a:r>
                  </a:p>
                  <a:p>
                    <a:pPr>
                      <a:defRPr sz="87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endParaRPr lang="ru-RU"/>
                  </a:p>
                </c:rich>
              </c:tx>
              <c:spPr>
                <a:noFill/>
                <a:ln w="27630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45635528330778"/>
                      <c:h val="0.14338779313823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11-4E84-BB9C-FAE08E51F66B}"/>
                </c:ext>
              </c:extLst>
            </c:dLbl>
            <c:spPr>
              <a:noFill/>
              <a:ln w="276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'дох 2020-22'!$A$34:$A$38</c:f>
              <c:strCache>
                <c:ptCount val="5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'дох 2020-22'!$B$34:$B$38</c:f>
              <c:numCache>
                <c:formatCode>#,##0.0</c:formatCode>
                <c:ptCount val="5"/>
                <c:pt idx="0">
                  <c:v>73151</c:v>
                </c:pt>
                <c:pt idx="1">
                  <c:v>3204.1</c:v>
                </c:pt>
                <c:pt idx="2">
                  <c:v>137.9</c:v>
                </c:pt>
                <c:pt idx="3">
                  <c:v>1854.2</c:v>
                </c:pt>
                <c:pt idx="4">
                  <c:v>30191.1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1-4E84-BB9C-FAE08E51F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7630">
          <a:noFill/>
        </a:ln>
      </c:spPr>
    </c:plotArea>
    <c:plotVisOnly val="1"/>
    <c:dispBlanksAs val="zero"/>
    <c:showDLblsOverMax val="0"/>
  </c:chart>
  <c:spPr>
    <a:solidFill>
      <a:srgbClr val="FFFFFF"/>
    </a:solidFill>
    <a:ln w="3454">
      <a:solidFill>
        <a:srgbClr val="000000"/>
      </a:solidFill>
      <a:prstDash val="solid"/>
    </a:ln>
  </c:spPr>
  <c:txPr>
    <a:bodyPr/>
    <a:lstStyle/>
    <a:p>
      <a:pPr>
        <a:defRPr sz="8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59367770495373"/>
          <c:y val="0.1273676709466966"/>
          <c:w val="0.36195858799327374"/>
          <c:h val="0.5841388376200022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E-48DD-960D-D35E700823B3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E-48DD-960D-D35E700823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E-48DD-960D-D35E700823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E-48DD-960D-D35E700823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9E-48DD-960D-D35E700823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E-48DD-960D-D35E700823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9E-48DD-960D-D35E700823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9E-48DD-960D-D35E700823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9E-48DD-960D-D35E700823B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49E-48DD-960D-D35E700823B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49E-48DD-960D-D35E700823B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49E-48DD-960D-D35E700823B3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8-649E-48DD-960D-D35E700823B3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9-649E-48DD-960D-D35E700823B3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A-649E-48DD-960D-D35E700823B3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B-649E-48DD-960D-D35E700823B3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C-649E-48DD-960D-D35E700823B3}"/>
              </c:ext>
            </c:extLst>
          </c:dPt>
          <c:dLbls>
            <c:dLbl>
              <c:idx val="0"/>
              <c:layout>
                <c:manualLayout>
                  <c:x val="-0.12492941403472602"/>
                  <c:y val="-3.01277936588201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E-48DD-960D-D35E700823B3}"/>
                </c:ext>
              </c:extLst>
            </c:dLbl>
            <c:dLbl>
              <c:idx val="5"/>
              <c:layout>
                <c:manualLayout>
                  <c:x val="0.10322567685081661"/>
                  <c:y val="3.978218319040395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9E-48DD-960D-D35E700823B3}"/>
                </c:ext>
              </c:extLst>
            </c:dLbl>
            <c:dLbl>
              <c:idx val="7"/>
              <c:layout>
                <c:manualLayout>
                  <c:x val="-0.1188550177309341"/>
                  <c:y val="3.66862742494456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9E-48DD-960D-D35E700823B3}"/>
                </c:ext>
              </c:extLst>
            </c:dLbl>
            <c:dLbl>
              <c:idx val="8"/>
              <c:layout>
                <c:manualLayout>
                  <c:x val="1.5684663668765579E-2"/>
                  <c:y val="6.63645949318268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9E-48DD-960D-D35E700823B3}"/>
                </c:ext>
              </c:extLst>
            </c:dLbl>
            <c:dLbl>
              <c:idx val="10"/>
              <c:layout>
                <c:manualLayout>
                  <c:x val="-6.409228217402059E-2"/>
                  <c:y val="5.07665132999580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9E-48DD-960D-D35E700823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 2023 (2)'!$A$4:$A$6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2023 (2)'!$B$4:$B$6</c:f>
              <c:numCache>
                <c:formatCode>#\ ##0.0</c:formatCode>
                <c:ptCount val="3"/>
                <c:pt idx="0">
                  <c:v>97793.600000000006</c:v>
                </c:pt>
                <c:pt idx="1">
                  <c:v>67458.2</c:v>
                </c:pt>
                <c:pt idx="2">
                  <c:v>8282.7999999999993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49E-48DD-960D-D35E7008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889155849476527E-2"/>
          <c:y val="0.70575506405403554"/>
          <c:w val="0.85622168830104695"/>
          <c:h val="0.216078507212335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Налоговые доходы бюджета 2023 г.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459367770495373"/>
          <c:y val="0.1273676709466966"/>
          <c:w val="0.36195858799327374"/>
          <c:h val="0.58413883762000229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explosion val="2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44-4341-9294-C0141C1CE6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4-4341-9294-C0141C1CE6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4-4341-9294-C0141C1CE6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44-4341-9294-C0141C1CE6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44-4341-9294-C0141C1CE60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'налог.дох.2023'!$A$4:$A$8</c:f>
              <c:strCache>
                <c:ptCount val="5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'налог.дох.2023'!$B$4:$B$8</c:f>
              <c:numCache>
                <c:formatCode>#\ ##0.0</c:formatCode>
                <c:ptCount val="5"/>
                <c:pt idx="0">
                  <c:v>33293.300000000003</c:v>
                </c:pt>
                <c:pt idx="1">
                  <c:v>3947.4</c:v>
                </c:pt>
                <c:pt idx="2">
                  <c:v>7.1</c:v>
                </c:pt>
                <c:pt idx="3">
                  <c:v>1896.3</c:v>
                </c:pt>
                <c:pt idx="4">
                  <c:v>58649.5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44-4341-9294-C0141C1CE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889155849476527E-2"/>
          <c:y val="0.72428144626946933"/>
          <c:w val="0.85622168830104695"/>
          <c:h val="0.2757185537305306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866778998304225"/>
          <c:y val="0.16710214477628166"/>
          <c:w val="0.36195858799327374"/>
          <c:h val="0.584138837620002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3-41F1-B7B9-5F240B1183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03-41F1-B7B9-5F240B1183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03-41F1-B7B9-5F240B11838F}"/>
              </c:ext>
            </c:extLst>
          </c:dPt>
          <c:dLbls>
            <c:dLbl>
              <c:idx val="0"/>
              <c:layout>
                <c:manualLayout>
                  <c:x val="-6.2036956564263203E-2"/>
                  <c:y val="-0.1626931102436007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14927526219884"/>
                      <c:h val="0.15546351084812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03-41F1-B7B9-5F240B11838F}"/>
                </c:ext>
              </c:extLst>
            </c:dLbl>
            <c:dLbl>
              <c:idx val="5"/>
              <c:layout>
                <c:manualLayout>
                  <c:x val="0.10322567685081661"/>
                  <c:y val="3.978218319040395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03-41F1-B7B9-5F240B11838F}"/>
                </c:ext>
              </c:extLst>
            </c:dLbl>
            <c:dLbl>
              <c:idx val="7"/>
              <c:layout>
                <c:manualLayout>
                  <c:x val="-0.1188550177309341"/>
                  <c:y val="3.66862742494456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03-41F1-B7B9-5F240B11838F}"/>
                </c:ext>
              </c:extLst>
            </c:dLbl>
            <c:dLbl>
              <c:idx val="8"/>
              <c:layout>
                <c:manualLayout>
                  <c:x val="1.5684663668765579E-2"/>
                  <c:y val="6.63645949318268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03-41F1-B7B9-5F240B11838F}"/>
                </c:ext>
              </c:extLst>
            </c:dLbl>
            <c:dLbl>
              <c:idx val="10"/>
              <c:layout>
                <c:manualLayout>
                  <c:x val="-6.409228217402059E-2"/>
                  <c:y val="5.07665132999580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03-41F1-B7B9-5F240B11838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 2023 (2)'!$A$4:$A$6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2023 (2)'!$B$4:$B$6</c:f>
              <c:numCache>
                <c:formatCode>#\ ##0.0</c:formatCode>
                <c:ptCount val="3"/>
                <c:pt idx="0">
                  <c:v>104506</c:v>
                </c:pt>
                <c:pt idx="1">
                  <c:v>71685</c:v>
                </c:pt>
                <c:pt idx="2">
                  <c:v>2652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03-41F1-B7B9-5F240B118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889223723577769E-2"/>
          <c:y val="0.80037739365419558"/>
          <c:w val="0.85622176857522447"/>
          <c:h val="0.199622606345804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59367770495373"/>
          <c:y val="0.1273676709466966"/>
          <c:w val="0.36195858799327374"/>
          <c:h val="0.58413883762000229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14-4C9C-9801-ED7C09CFCB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14-4C9C-9801-ED7C09CFCB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14-4C9C-9801-ED7C09CFCB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14-4C9C-9801-ED7C09CFCB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4-4C9C-9801-ED7C09CFCB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14-4C9C-9801-ED7C09CFCB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F14-4C9C-9801-ED7C09CFCB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F14-4C9C-9801-ED7C09CFCB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F14-4C9C-9801-ED7C09CFCB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F14-4C9C-9801-ED7C09CFCBA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F14-4C9C-9801-ED7C09CFCBA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F14-4C9C-9801-ED7C09CFCBA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8-3F14-4C9C-9801-ED7C09CFCBA6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9-3F14-4C9C-9801-ED7C09CFCBA6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A-3F14-4C9C-9801-ED7C09CFCBA6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B-3F14-4C9C-9801-ED7C09CFCBA6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C-3F14-4C9C-9801-ED7C09CFCBA6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55152735817394E-2"/>
                      <c:h val="7.20973782771535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14-4C9C-9801-ED7C09CFCBA6}"/>
                </c:ext>
              </c:extLst>
            </c:dLbl>
            <c:dLbl>
              <c:idx val="4"/>
              <c:layout>
                <c:manualLayout>
                  <c:x val="-5.517959046659953E-2"/>
                  <c:y val="-0.11774617358223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4-4C9C-9801-ED7C09CFCBA6}"/>
                </c:ext>
              </c:extLst>
            </c:dLbl>
            <c:dLbl>
              <c:idx val="7"/>
              <c:layout>
                <c:manualLayout>
                  <c:x val="-0.1188550177309341"/>
                  <c:y val="3.66862742494456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14-4C9C-9801-ED7C09CFCBA6}"/>
                </c:ext>
              </c:extLst>
            </c:dLbl>
            <c:dLbl>
              <c:idx val="8"/>
              <c:layout>
                <c:manualLayout>
                  <c:x val="1.5684663668765579E-2"/>
                  <c:y val="6.63645949318268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14-4C9C-9801-ED7C09CFCBA6}"/>
                </c:ext>
              </c:extLst>
            </c:dLbl>
            <c:dLbl>
              <c:idx val="10"/>
              <c:layout>
                <c:manualLayout>
                  <c:x val="-6.409228217402059E-2"/>
                  <c:y val="5.07665132999580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F14-4C9C-9801-ED7C09CFCBA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'дох 2023'!$A$4:$A$18</c:f>
              <c:strCache>
                <c:ptCount val="15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Доходы, получаемые в виде арендной платы за земельные участки</c:v>
                </c:pt>
                <c:pt idx="6">
                  <c:v>Доходы от сдачи в аренду имущества</c:v>
                </c:pt>
                <c:pt idx="7">
                  <c:v>Прочие поступления от использования имущества</c:v>
                </c:pt>
                <c:pt idx="8">
                  <c:v>Плата за предоставление права на размещение НТО</c:v>
                </c:pt>
                <c:pt idx="9">
                  <c:v>Доходы от оказания платных услуг (работ) и компенсации затрат государства</c:v>
                </c:pt>
                <c:pt idx="10">
                  <c:v>Доходы от продажи земельных участков, гос.собственность на которые не разграничена</c:v>
                </c:pt>
                <c:pt idx="11">
                  <c:v>Доходы от продажи земельных участков, находящихся в собственности городского поселения</c:v>
                </c:pt>
                <c:pt idx="12">
                  <c:v>Плата за увеличение площади земельных участков </c:v>
                </c:pt>
                <c:pt idx="13">
                  <c:v>Доходы от реализации иного имущества</c:v>
                </c:pt>
                <c:pt idx="14">
                  <c:v>Безвозмездные поступления</c:v>
                </c:pt>
              </c:strCache>
            </c:strRef>
          </c:cat>
          <c:val>
            <c:numRef>
              <c:f>'дох 2023'!$B$4:$B$18</c:f>
              <c:numCache>
                <c:formatCode>#\ ##0.0</c:formatCode>
                <c:ptCount val="15"/>
                <c:pt idx="0">
                  <c:v>37661.199999999997</c:v>
                </c:pt>
                <c:pt idx="1">
                  <c:v>3855</c:v>
                </c:pt>
                <c:pt idx="2">
                  <c:v>4.8</c:v>
                </c:pt>
                <c:pt idx="3">
                  <c:v>2035</c:v>
                </c:pt>
                <c:pt idx="4">
                  <c:v>60950</c:v>
                </c:pt>
                <c:pt idx="5">
                  <c:v>7522.2</c:v>
                </c:pt>
                <c:pt idx="6">
                  <c:v>449.8</c:v>
                </c:pt>
                <c:pt idx="7">
                  <c:v>150</c:v>
                </c:pt>
                <c:pt idx="8">
                  <c:v>7644.3</c:v>
                </c:pt>
                <c:pt idx="9">
                  <c:v>1200</c:v>
                </c:pt>
                <c:pt idx="10">
                  <c:v>27210</c:v>
                </c:pt>
                <c:pt idx="11">
                  <c:v>3900</c:v>
                </c:pt>
                <c:pt idx="12">
                  <c:v>18151.7</c:v>
                </c:pt>
                <c:pt idx="13">
                  <c:v>5457</c:v>
                </c:pt>
                <c:pt idx="14">
                  <c:v>2652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F14-4C9C-9801-ED7C09CFC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01556827804962E-2"/>
          <c:y val="0.70419490919581407"/>
          <c:w val="0.92869939506747323"/>
          <c:h val="0.2958050922346698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30A6F-A912-4B12-AA8B-5A90E90F7C6F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A3766C3C-B410-450E-98AD-E59471798A9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gm:t>
    </dgm:pt>
    <dgm:pt modelId="{6EEFBB19-5771-423E-9327-EEBA8A8211D6}" type="parTrans" cxnId="{99DE3539-7A14-4B2D-BADA-AA53E556673F}">
      <dgm:prSet/>
      <dgm:spPr/>
      <dgm:t>
        <a:bodyPr/>
        <a:lstStyle/>
        <a:p>
          <a:endParaRPr lang="ru-RU"/>
        </a:p>
      </dgm:t>
    </dgm:pt>
    <dgm:pt modelId="{61659B63-D6DC-4FC0-B2A9-08AA53268990}" type="sibTrans" cxnId="{99DE3539-7A14-4B2D-BADA-AA53E556673F}">
      <dgm:prSet/>
      <dgm:spPr/>
      <dgm:t>
        <a:bodyPr/>
        <a:lstStyle/>
        <a:p>
          <a:endParaRPr lang="ru-RU"/>
        </a:p>
      </dgm:t>
    </dgm:pt>
    <dgm:pt modelId="{6A7F90E1-CF30-45E4-BF77-8285FC3883A5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gm:t>
    </dgm:pt>
    <dgm:pt modelId="{D14A2F39-A654-44E5-A2B1-0C68C9D3C80F}" type="parTrans" cxnId="{B9D61839-6EE2-44B7-98F7-F137415EF9CC}">
      <dgm:prSet/>
      <dgm:spPr/>
      <dgm:t>
        <a:bodyPr/>
        <a:lstStyle/>
        <a:p>
          <a:endParaRPr lang="ru-RU"/>
        </a:p>
      </dgm:t>
    </dgm:pt>
    <dgm:pt modelId="{24205589-8EA0-487F-B743-8C03E26B695F}" type="sibTrans" cxnId="{B9D61839-6EE2-44B7-98F7-F137415EF9CC}">
      <dgm:prSet/>
      <dgm:spPr/>
      <dgm:t>
        <a:bodyPr/>
        <a:lstStyle/>
        <a:p>
          <a:endParaRPr lang="ru-RU"/>
        </a:p>
      </dgm:t>
    </dgm:pt>
    <dgm:pt modelId="{32103B5A-31F5-45A2-B287-83E9A4DD432D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gm:t>
    </dgm:pt>
    <dgm:pt modelId="{51609831-C28B-4C6A-A56C-C8B8DD1A1D04}" type="parTrans" cxnId="{8E9E441B-CA41-4A62-A66A-A0F001E762C9}">
      <dgm:prSet/>
      <dgm:spPr/>
      <dgm:t>
        <a:bodyPr/>
        <a:lstStyle/>
        <a:p>
          <a:endParaRPr lang="ru-RU"/>
        </a:p>
      </dgm:t>
    </dgm:pt>
    <dgm:pt modelId="{60316671-91FA-48D8-B8BB-DCF8530BFC99}" type="sibTrans" cxnId="{8E9E441B-CA41-4A62-A66A-A0F001E762C9}">
      <dgm:prSet/>
      <dgm:spPr/>
      <dgm:t>
        <a:bodyPr/>
        <a:lstStyle/>
        <a:p>
          <a:endParaRPr lang="ru-RU"/>
        </a:p>
      </dgm:t>
    </dgm:pt>
    <dgm:pt modelId="{8271BCDD-BD64-4CF1-A1C1-E38F391A13B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gm:t>
    </dgm:pt>
    <dgm:pt modelId="{ED0EA486-FC9A-4FA1-8952-D34F14308D91}" type="parTrans" cxnId="{2E87315A-AD6D-4017-8E34-67BE83CF821C}">
      <dgm:prSet/>
      <dgm:spPr/>
      <dgm:t>
        <a:bodyPr/>
        <a:lstStyle/>
        <a:p>
          <a:endParaRPr lang="ru-RU"/>
        </a:p>
      </dgm:t>
    </dgm:pt>
    <dgm:pt modelId="{58F127B5-AE57-435D-9B9D-EE107FB69064}" type="sibTrans" cxnId="{2E87315A-AD6D-4017-8E34-67BE83CF821C}">
      <dgm:prSet/>
      <dgm:spPr/>
      <dgm:t>
        <a:bodyPr/>
        <a:lstStyle/>
        <a:p>
          <a:endParaRPr lang="ru-RU"/>
        </a:p>
      </dgm:t>
    </dgm:pt>
    <dgm:pt modelId="{7B0F130D-ADC2-4C7F-ACBD-D862D207BA06}">
      <dgm:prSet phldrT="[Текст]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gm:t>
    </dgm:pt>
    <dgm:pt modelId="{C69C4F93-9CCD-4957-9CCF-7E70239C79A2}" type="parTrans" cxnId="{E26B1D8E-F7C7-4BE8-9062-23BA88E97AE9}">
      <dgm:prSet/>
      <dgm:spPr/>
      <dgm:t>
        <a:bodyPr/>
        <a:lstStyle/>
        <a:p>
          <a:endParaRPr lang="ru-RU"/>
        </a:p>
      </dgm:t>
    </dgm:pt>
    <dgm:pt modelId="{3E0D1DB0-AADE-4D4D-B26F-A4CD4309305A}" type="sibTrans" cxnId="{E26B1D8E-F7C7-4BE8-9062-23BA88E97AE9}">
      <dgm:prSet/>
      <dgm:spPr/>
      <dgm:t>
        <a:bodyPr/>
        <a:lstStyle/>
        <a:p>
          <a:endParaRPr lang="ru-RU"/>
        </a:p>
      </dgm:t>
    </dgm:pt>
    <dgm:pt modelId="{B0D0718C-4EDE-4ED2-8800-E32F46821ECB}" type="pres">
      <dgm:prSet presAssocID="{29B30A6F-A912-4B12-AA8B-5A90E90F7C6F}" presName="Name0" presStyleCnt="0">
        <dgm:presLayoutVars>
          <dgm:dir/>
          <dgm:animLvl val="lvl"/>
          <dgm:resizeHandles val="exact"/>
        </dgm:presLayoutVars>
      </dgm:prSet>
      <dgm:spPr/>
    </dgm:pt>
    <dgm:pt modelId="{7C66103B-6744-4534-8E5C-5CC0F4FDB5FF}" type="pres">
      <dgm:prSet presAssocID="{A3766C3C-B410-450E-98AD-E59471798A9B}" presName="parTxOnly" presStyleLbl="node1" presStyleIdx="0" presStyleCnt="5" custLinFactNeighborX="75988" custLinFactNeighborY="-5100">
        <dgm:presLayoutVars>
          <dgm:chMax val="0"/>
          <dgm:chPref val="0"/>
          <dgm:bulletEnabled val="1"/>
        </dgm:presLayoutVars>
      </dgm:prSet>
      <dgm:spPr/>
    </dgm:pt>
    <dgm:pt modelId="{EB52C0E9-AE6F-4403-87A4-D4F473D677D9}" type="pres">
      <dgm:prSet presAssocID="{61659B63-D6DC-4FC0-B2A9-08AA53268990}" presName="parTxOnlySpace" presStyleCnt="0"/>
      <dgm:spPr/>
    </dgm:pt>
    <dgm:pt modelId="{38C9BF88-0621-4C5B-92F8-8FA55B244852}" type="pres">
      <dgm:prSet presAssocID="{6A7F90E1-CF30-45E4-BF77-8285FC3883A5}" presName="parTxOnly" presStyleLbl="node1" presStyleIdx="1" presStyleCnt="5" custScaleX="111609" custScaleY="132375" custLinFactNeighborX="97579" custLinFactNeighborY="-10132">
        <dgm:presLayoutVars>
          <dgm:chMax val="0"/>
          <dgm:chPref val="0"/>
          <dgm:bulletEnabled val="1"/>
        </dgm:presLayoutVars>
      </dgm:prSet>
      <dgm:spPr/>
    </dgm:pt>
    <dgm:pt modelId="{3979D45E-7FEB-41FE-BD00-92A0B078173C}" type="pres">
      <dgm:prSet presAssocID="{24205589-8EA0-487F-B743-8C03E26B695F}" presName="parTxOnlySpace" presStyleCnt="0"/>
      <dgm:spPr/>
    </dgm:pt>
    <dgm:pt modelId="{AD36655B-70BE-4BE5-83D2-6FCE4C501481}" type="pres">
      <dgm:prSet presAssocID="{32103B5A-31F5-45A2-B287-83E9A4DD432D}" presName="parTxOnly" presStyleLbl="node1" presStyleIdx="2" presStyleCnt="5" custLinFactX="1553" custLinFactNeighborX="100000">
        <dgm:presLayoutVars>
          <dgm:chMax val="0"/>
          <dgm:chPref val="0"/>
          <dgm:bulletEnabled val="1"/>
        </dgm:presLayoutVars>
      </dgm:prSet>
      <dgm:spPr/>
    </dgm:pt>
    <dgm:pt modelId="{C9EA6809-C9A0-4C4C-801A-966317914566}" type="pres">
      <dgm:prSet presAssocID="{60316671-91FA-48D8-B8BB-DCF8530BFC99}" presName="parTxOnlySpace" presStyleCnt="0"/>
      <dgm:spPr/>
    </dgm:pt>
    <dgm:pt modelId="{718831A0-7A8B-4137-A82F-651E644353E6}" type="pres">
      <dgm:prSet presAssocID="{8271BCDD-BD64-4CF1-A1C1-E38F391A13BB}" presName="parTxOnly" presStyleLbl="node1" presStyleIdx="3" presStyleCnt="5" custScaleX="130031" custScaleY="129710" custLinFactNeighborX="15973">
        <dgm:presLayoutVars>
          <dgm:chMax val="0"/>
          <dgm:chPref val="0"/>
          <dgm:bulletEnabled val="1"/>
        </dgm:presLayoutVars>
      </dgm:prSet>
      <dgm:spPr/>
    </dgm:pt>
    <dgm:pt modelId="{FBE46480-00F9-40AE-9FB6-0721B58FBBE2}" type="pres">
      <dgm:prSet presAssocID="{58F127B5-AE57-435D-9B9D-EE107FB69064}" presName="parTxOnlySpace" presStyleCnt="0"/>
      <dgm:spPr/>
    </dgm:pt>
    <dgm:pt modelId="{25960FBF-E3FA-4334-94E1-A600342C3FB8}" type="pres">
      <dgm:prSet presAssocID="{7B0F130D-ADC2-4C7F-ACBD-D862D207BA06}" presName="parTxOnly" presStyleLbl="node1" presStyleIdx="4" presStyleCnt="5" custLinFactNeighborX="-29154">
        <dgm:presLayoutVars>
          <dgm:chMax val="0"/>
          <dgm:chPref val="0"/>
          <dgm:bulletEnabled val="1"/>
        </dgm:presLayoutVars>
      </dgm:prSet>
      <dgm:spPr/>
    </dgm:pt>
  </dgm:ptLst>
  <dgm:cxnLst>
    <dgm:cxn modelId="{8E9E441B-CA41-4A62-A66A-A0F001E762C9}" srcId="{29B30A6F-A912-4B12-AA8B-5A90E90F7C6F}" destId="{32103B5A-31F5-45A2-B287-83E9A4DD432D}" srcOrd="2" destOrd="0" parTransId="{51609831-C28B-4C6A-A56C-C8B8DD1A1D04}" sibTransId="{60316671-91FA-48D8-B8BB-DCF8530BFC99}"/>
    <dgm:cxn modelId="{D06CF126-534D-4F1E-B234-91D5A6859B3D}" type="presOf" srcId="{A3766C3C-B410-450E-98AD-E59471798A9B}" destId="{7C66103B-6744-4534-8E5C-5CC0F4FDB5FF}" srcOrd="0" destOrd="0" presId="urn:microsoft.com/office/officeart/2005/8/layout/chevron1"/>
    <dgm:cxn modelId="{B9D61839-6EE2-44B7-98F7-F137415EF9CC}" srcId="{29B30A6F-A912-4B12-AA8B-5A90E90F7C6F}" destId="{6A7F90E1-CF30-45E4-BF77-8285FC3883A5}" srcOrd="1" destOrd="0" parTransId="{D14A2F39-A654-44E5-A2B1-0C68C9D3C80F}" sibTransId="{24205589-8EA0-487F-B743-8C03E26B695F}"/>
    <dgm:cxn modelId="{99DE3539-7A14-4B2D-BADA-AA53E556673F}" srcId="{29B30A6F-A912-4B12-AA8B-5A90E90F7C6F}" destId="{A3766C3C-B410-450E-98AD-E59471798A9B}" srcOrd="0" destOrd="0" parTransId="{6EEFBB19-5771-423E-9327-EEBA8A8211D6}" sibTransId="{61659B63-D6DC-4FC0-B2A9-08AA53268990}"/>
    <dgm:cxn modelId="{900BA34B-AA10-404D-B60F-ED86EDE7B544}" type="presOf" srcId="{7B0F130D-ADC2-4C7F-ACBD-D862D207BA06}" destId="{25960FBF-E3FA-4334-94E1-A600342C3FB8}" srcOrd="0" destOrd="0" presId="urn:microsoft.com/office/officeart/2005/8/layout/chevron1"/>
    <dgm:cxn modelId="{6786D375-7AE8-4D47-9261-5C8A8701AE45}" type="presOf" srcId="{32103B5A-31F5-45A2-B287-83E9A4DD432D}" destId="{AD36655B-70BE-4BE5-83D2-6FCE4C501481}" srcOrd="0" destOrd="0" presId="urn:microsoft.com/office/officeart/2005/8/layout/chevron1"/>
    <dgm:cxn modelId="{2E87315A-AD6D-4017-8E34-67BE83CF821C}" srcId="{29B30A6F-A912-4B12-AA8B-5A90E90F7C6F}" destId="{8271BCDD-BD64-4CF1-A1C1-E38F391A13BB}" srcOrd="3" destOrd="0" parTransId="{ED0EA486-FC9A-4FA1-8952-D34F14308D91}" sibTransId="{58F127B5-AE57-435D-9B9D-EE107FB69064}"/>
    <dgm:cxn modelId="{E26B1D8E-F7C7-4BE8-9062-23BA88E97AE9}" srcId="{29B30A6F-A912-4B12-AA8B-5A90E90F7C6F}" destId="{7B0F130D-ADC2-4C7F-ACBD-D862D207BA06}" srcOrd="4" destOrd="0" parTransId="{C69C4F93-9CCD-4957-9CCF-7E70239C79A2}" sibTransId="{3E0D1DB0-AADE-4D4D-B26F-A4CD4309305A}"/>
    <dgm:cxn modelId="{28111FAD-E4FD-483D-AB13-4173F128FCFA}" type="presOf" srcId="{29B30A6F-A912-4B12-AA8B-5A90E90F7C6F}" destId="{B0D0718C-4EDE-4ED2-8800-E32F46821ECB}" srcOrd="0" destOrd="0" presId="urn:microsoft.com/office/officeart/2005/8/layout/chevron1"/>
    <dgm:cxn modelId="{1B5514C6-261D-49AC-96DA-D1BF43B4EBC7}" type="presOf" srcId="{6A7F90E1-CF30-45E4-BF77-8285FC3883A5}" destId="{38C9BF88-0621-4C5B-92F8-8FA55B244852}" srcOrd="0" destOrd="0" presId="urn:microsoft.com/office/officeart/2005/8/layout/chevron1"/>
    <dgm:cxn modelId="{DF0B72D5-1DCB-45E5-B6EE-C5E72046765C}" type="presOf" srcId="{8271BCDD-BD64-4CF1-A1C1-E38F391A13BB}" destId="{718831A0-7A8B-4137-A82F-651E644353E6}" srcOrd="0" destOrd="0" presId="urn:microsoft.com/office/officeart/2005/8/layout/chevron1"/>
    <dgm:cxn modelId="{DDABEB7D-9083-417D-B40D-A3B9B28D0051}" type="presParOf" srcId="{B0D0718C-4EDE-4ED2-8800-E32F46821ECB}" destId="{7C66103B-6744-4534-8E5C-5CC0F4FDB5FF}" srcOrd="0" destOrd="0" presId="urn:microsoft.com/office/officeart/2005/8/layout/chevron1"/>
    <dgm:cxn modelId="{27443C8C-008E-4CA6-86F4-CE3B59E30C02}" type="presParOf" srcId="{B0D0718C-4EDE-4ED2-8800-E32F46821ECB}" destId="{EB52C0E9-AE6F-4403-87A4-D4F473D677D9}" srcOrd="1" destOrd="0" presId="urn:microsoft.com/office/officeart/2005/8/layout/chevron1"/>
    <dgm:cxn modelId="{95E466FC-2604-4849-93CD-33CBCDFA91A7}" type="presParOf" srcId="{B0D0718C-4EDE-4ED2-8800-E32F46821ECB}" destId="{38C9BF88-0621-4C5B-92F8-8FA55B244852}" srcOrd="2" destOrd="0" presId="urn:microsoft.com/office/officeart/2005/8/layout/chevron1"/>
    <dgm:cxn modelId="{81FB93F7-6E84-47B4-83FB-20F55C0C680F}" type="presParOf" srcId="{B0D0718C-4EDE-4ED2-8800-E32F46821ECB}" destId="{3979D45E-7FEB-41FE-BD00-92A0B078173C}" srcOrd="3" destOrd="0" presId="urn:microsoft.com/office/officeart/2005/8/layout/chevron1"/>
    <dgm:cxn modelId="{75924EBE-467D-4D80-BBFB-3DCE4C491D93}" type="presParOf" srcId="{B0D0718C-4EDE-4ED2-8800-E32F46821ECB}" destId="{AD36655B-70BE-4BE5-83D2-6FCE4C501481}" srcOrd="4" destOrd="0" presId="urn:microsoft.com/office/officeart/2005/8/layout/chevron1"/>
    <dgm:cxn modelId="{567C4C06-B0FC-44D9-BF7A-0E7FB4754407}" type="presParOf" srcId="{B0D0718C-4EDE-4ED2-8800-E32F46821ECB}" destId="{C9EA6809-C9A0-4C4C-801A-966317914566}" srcOrd="5" destOrd="0" presId="urn:microsoft.com/office/officeart/2005/8/layout/chevron1"/>
    <dgm:cxn modelId="{7051F2E6-E161-4313-82DA-2CFD84A77E6E}" type="presParOf" srcId="{B0D0718C-4EDE-4ED2-8800-E32F46821ECB}" destId="{718831A0-7A8B-4137-A82F-651E644353E6}" srcOrd="6" destOrd="0" presId="urn:microsoft.com/office/officeart/2005/8/layout/chevron1"/>
    <dgm:cxn modelId="{87EE62E8-1E35-4240-8703-C41F1CBEB4C6}" type="presParOf" srcId="{B0D0718C-4EDE-4ED2-8800-E32F46821ECB}" destId="{FBE46480-00F9-40AE-9FB6-0721B58FBBE2}" srcOrd="7" destOrd="0" presId="urn:microsoft.com/office/officeart/2005/8/layout/chevron1"/>
    <dgm:cxn modelId="{9A7D425D-AA84-4220-B96F-2C057990B51C}" type="presParOf" srcId="{B0D0718C-4EDE-4ED2-8800-E32F46821ECB}" destId="{25960FBF-E3FA-4334-94E1-A600342C3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103B-6744-4534-8E5C-5CC0F4FDB5FF}">
      <dsp:nvSpPr>
        <dsp:cNvPr id="0" name=""/>
        <dsp:cNvSpPr/>
      </dsp:nvSpPr>
      <dsp:spPr>
        <a:xfrm>
          <a:off x="139993" y="502449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sp:txBody>
      <dsp:txXfrm>
        <a:off x="500838" y="502449"/>
        <a:ext cx="1082534" cy="721689"/>
      </dsp:txXfrm>
    </dsp:sp>
    <dsp:sp modelId="{38C9BF88-0621-4C5B-92F8-8FA55B244852}">
      <dsp:nvSpPr>
        <dsp:cNvPr id="0" name=""/>
        <dsp:cNvSpPr/>
      </dsp:nvSpPr>
      <dsp:spPr>
        <a:xfrm>
          <a:off x="1802749" y="349310"/>
          <a:ext cx="2013675" cy="955336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sp:txBody>
      <dsp:txXfrm>
        <a:off x="2280417" y="349310"/>
        <a:ext cx="1058339" cy="955336"/>
      </dsp:txXfrm>
    </dsp:sp>
    <dsp:sp modelId="{AD36655B-70BE-4BE5-83D2-6FCE4C501481}">
      <dsp:nvSpPr>
        <dsp:cNvPr id="0" name=""/>
        <dsp:cNvSpPr/>
      </dsp:nvSpPr>
      <dsp:spPr>
        <a:xfrm>
          <a:off x="3668390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sp:txBody>
      <dsp:txXfrm>
        <a:off x="4029235" y="539255"/>
        <a:ext cx="1082534" cy="721689"/>
      </dsp:txXfrm>
    </dsp:sp>
    <dsp:sp modelId="{718831A0-7A8B-4137-A82F-651E644353E6}">
      <dsp:nvSpPr>
        <dsp:cNvPr id="0" name=""/>
        <dsp:cNvSpPr/>
      </dsp:nvSpPr>
      <dsp:spPr>
        <a:xfrm>
          <a:off x="5112568" y="432048"/>
          <a:ext cx="2346050" cy="936103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sp:txBody>
      <dsp:txXfrm>
        <a:off x="5580620" y="432048"/>
        <a:ext cx="1409947" cy="936103"/>
      </dsp:txXfrm>
    </dsp:sp>
    <dsp:sp modelId="{25960FBF-E3FA-4334-94E1-A600342C3FB8}">
      <dsp:nvSpPr>
        <dsp:cNvPr id="0" name=""/>
        <dsp:cNvSpPr/>
      </dsp:nvSpPr>
      <dsp:spPr>
        <a:xfrm>
          <a:off x="7196777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sp:txBody>
      <dsp:txXfrm>
        <a:off x="7557622" y="539255"/>
        <a:ext cx="1082534" cy="721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E1B85D-25AA-40E5-ABA0-34232EB64892}" type="datetimeFigureOut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B5CB3-67A6-42A2-9B99-890DB7F58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2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8ADD9-AD7F-4F97-AB5F-6AC599612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0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7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9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4B74-63E1-40C5-A4A3-BA6D93B875F4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CD0-D024-4CCE-95A0-7DC3C347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24A-28AF-41F5-A511-BFE7A65AF114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78FE-C8C0-40AC-9B3E-B016E5B4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2EE-BA4D-4739-8F44-C3F6928648F4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81AB-0E77-4F54-BE0B-D58B9259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BAEA-58B9-4355-92D9-9A7FBF66D641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235E-D170-4F2A-A476-7B6AB314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319-19C4-4622-82BA-D46515D3C7C2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C121-E565-4243-B8AD-51B487F3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7988-EB8D-4A73-95A6-86B51B627EA2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2FC6-84A7-46B5-B2C8-6A02A11F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3FBE-CB98-420D-ABAF-948E72D3B338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B3E2-C41A-46B9-A976-AFE899F4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2C0C-AF15-4507-8A1F-954F1F563B55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8AC6-1993-43B9-8F17-A3C79B77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0F71-4409-4920-8982-CBDABBF6D1BB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83BB-9704-485F-BD53-78393EB4E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5B08-A72C-42A6-87D6-975E1C067FDE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878B-5303-4F53-8A97-396FA710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4BBB-8C0E-47FE-86FA-083EC4603454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9790-B5AC-4A88-9F9E-514C8F05D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5101-C5C4-4B91-9180-45F1D63D4C25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67C8-1348-4923-A3E2-E09FE027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5C22-1FC7-4D2E-A2FB-62D511C0D4F7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1C1A-8F3B-4A60-B46C-9FD0594A0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D1D65-3A14-4A2F-B5A4-A5CF3F0D5FF2}" type="datetime1">
              <a:rPr lang="ru-RU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65F0C-8E7F-4D38-996D-F8B15A78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chart" Target="../charts/chart6.xml"/><Relationship Id="rId5" Type="http://schemas.openxmlformats.org/officeDocument/2006/relationships/chart" Target="../charts/chart2.xml"/><Relationship Id="rId10" Type="http://schemas.openxmlformats.org/officeDocument/2006/relationships/chart" Target="../charts/chart5.xm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xovoadmin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911975" cy="863600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>«Токсовское городское поселение»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8229600" cy="180042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B40000"/>
                </a:solidFill>
              </a:rPr>
              <a:t>«Бюджет для граждан»</a:t>
            </a:r>
          </a:p>
          <a:p>
            <a:pPr algn="ctr">
              <a:buFont typeface="Arial" charset="0"/>
              <a:buNone/>
            </a:pPr>
            <a:r>
              <a:rPr lang="ru-RU" i="1" dirty="0"/>
              <a:t>к бюджету на 2024 год и плановый период 2025</a:t>
            </a:r>
            <a:r>
              <a:rPr lang="en-US" i="1" dirty="0"/>
              <a:t>, </a:t>
            </a:r>
            <a:r>
              <a:rPr lang="ru-RU" i="1" dirty="0"/>
              <a:t>2026 годов</a:t>
            </a:r>
          </a:p>
        </p:txBody>
      </p:sp>
      <p:pic>
        <p:nvPicPr>
          <p:cNvPr id="16387" name="Picture 4" descr="toksovo_pos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172946A-C26A-B4B7-C5EA-EDCCB09C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" y="2852936"/>
            <a:ext cx="91084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Заголовок 14"/>
          <p:cNvSpPr>
            <a:spLocks noGrp="1"/>
          </p:cNvSpPr>
          <p:nvPr>
            <p:ph type="ctrTitle" idx="4294967295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834881-4DCF-4643-8729-7F0E7F6233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2" name="Picture 14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9738" y="549275"/>
            <a:ext cx="474659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468313" y="2205038"/>
            <a:ext cx="82089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Межбюджетные отношения </a:t>
            </a:r>
            <a:r>
              <a:rPr lang="ru-RU" sz="160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r>
              <a:rPr lang="ru-RU" sz="1600" b="1"/>
              <a:t>Межбюджетные трансферты </a:t>
            </a:r>
            <a:r>
              <a:rPr lang="ru-RU" sz="160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1600" b="1"/>
              <a:t>Дотации </a:t>
            </a:r>
            <a:r>
              <a:rPr lang="ru-RU" sz="1600"/>
              <a:t>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r>
              <a:rPr lang="ru-RU" sz="1600" b="1"/>
              <a:t>Субвенция </a:t>
            </a:r>
            <a:r>
              <a:rPr lang="ru-RU" sz="1600"/>
              <a:t>–межбюджетные трансферты, предоставляемые в целях финансового обеспечения расходных обязательств возникающих при выполнении государственных 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</a:r>
          </a:p>
          <a:p>
            <a:r>
              <a:rPr lang="ru-RU" sz="1600" b="1"/>
              <a:t>Субсидии –</a:t>
            </a:r>
            <a:r>
              <a:rPr lang="ru-RU" sz="1600"/>
              <a:t>это бюджетные средства, передаваемые бюджету другого уровня, юридическому и физическому лицам на условиях долевого финансирования целевых расходов.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0825" y="1412875"/>
            <a:ext cx="0" cy="583254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3190" y="673159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328738" y="788377"/>
            <a:ext cx="7351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2021 год и плановый период 2022-2023 годов (тыс. 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718-DA1F-4A98-A138-9064B6774CB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784340" cy="5762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40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85" y="21356"/>
            <a:ext cx="808988" cy="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515" name="Group 1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87096"/>
              </p:ext>
            </p:extLst>
          </p:nvPr>
        </p:nvGraphicFramePr>
        <p:xfrm>
          <a:off x="250824" y="906404"/>
          <a:ext cx="8759764" cy="5503773"/>
        </p:xfrm>
        <a:graphic>
          <a:graphicData uri="http://schemas.openxmlformats.org/drawingml/2006/table">
            <a:tbl>
              <a:tblPr/>
              <a:tblGrid>
                <a:gridCol w="3889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3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доходной части бюджета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Налоговые 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104 506,0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101 236,0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103 586,0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Налоги на прибыль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37 661,2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33 634,2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34 228,2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Акцизы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3 855,0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3 857,0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3 841,0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Единый с/х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2 035,0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1 946,0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60 950,0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61 830,0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63 566,0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71 685,0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45 152,2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31 204,4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использования имущества, находящегося в государственной или муниципальной собственности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15 766,3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14 027,8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11 251,5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6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54 718,7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29 804,4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18 500,9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0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Доходы от оказания платных услуг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1 200,0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1 452,0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2 652,0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3 562,8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Межбюджетные субсидии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2 320,0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осуществление первичного воинского учета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328,5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55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выполнение передаваемых полномочий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бюджета, всего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178 843,0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149 951,0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135 639,0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36" name="TextBox 6"/>
          <p:cNvSpPr txBox="1">
            <a:spLocks noChangeArrowheads="1"/>
          </p:cNvSpPr>
          <p:nvPr/>
        </p:nvSpPr>
        <p:spPr bwMode="auto">
          <a:xfrm>
            <a:off x="827088" y="1412875"/>
            <a:ext cx="3281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2024 год в % 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2B072-50E1-463E-943E-E217F0CFEA1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339" name="Picture 8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5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02446"/>
              </p:ext>
            </p:extLst>
          </p:nvPr>
        </p:nvGraphicFramePr>
        <p:xfrm>
          <a:off x="505258" y="1910665"/>
          <a:ext cx="39306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08939"/>
              </p:ext>
            </p:extLst>
          </p:nvPr>
        </p:nvGraphicFramePr>
        <p:xfrm>
          <a:off x="4659312" y="1904360"/>
          <a:ext cx="4146550" cy="300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340" name="Text Box 109"/>
          <p:cNvSpPr txBox="1">
            <a:spLocks noChangeArrowheads="1"/>
          </p:cNvSpPr>
          <p:nvPr/>
        </p:nvSpPr>
        <p:spPr bwMode="auto">
          <a:xfrm>
            <a:off x="4932363" y="1341438"/>
            <a:ext cx="37433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Доходная часть бюджета на 2024 год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( тыс. руб.)</a:t>
            </a:r>
          </a:p>
        </p:txBody>
      </p:sp>
      <p:pic>
        <p:nvPicPr>
          <p:cNvPr id="52341" name="Picture 111" descr="дох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6082" y="4912584"/>
            <a:ext cx="4321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42" name="Picture 112" descr="дох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ED250E9-0D77-4FAB-A906-038485AF7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42609"/>
              </p:ext>
            </p:extLst>
          </p:nvPr>
        </p:nvGraphicFramePr>
        <p:xfrm>
          <a:off x="396876" y="1904360"/>
          <a:ext cx="4081894" cy="308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CD434B7-10A6-44CA-918F-D8D69D447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574611"/>
              </p:ext>
            </p:extLst>
          </p:nvPr>
        </p:nvGraphicFramePr>
        <p:xfrm>
          <a:off x="4465531" y="1904360"/>
          <a:ext cx="4370352" cy="308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FFA154D-27CE-24CB-CC76-A69B1DAC02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778342"/>
              </p:ext>
            </p:extLst>
          </p:nvPr>
        </p:nvGraphicFramePr>
        <p:xfrm>
          <a:off x="383242" y="1709229"/>
          <a:ext cx="4038633" cy="341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5D252D8-839C-D0F4-631A-071C6593D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700515"/>
              </p:ext>
            </p:extLst>
          </p:nvPr>
        </p:nvGraphicFramePr>
        <p:xfrm>
          <a:off x="4465531" y="1709229"/>
          <a:ext cx="4499079" cy="342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>
            <a:off x="0" y="1598670"/>
            <a:ext cx="35496" cy="543073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-104775" y="7461448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3" descr="C:\Users\Александра\Desktop\Sasha\Сайт\2018\БЮДЖЕТ ДЛЯ ГРАЖДАН\Картинки для бюджета\coin_PNG369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8538" y="4868863"/>
            <a:ext cx="17970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7F5CB-6577-4043-A450-5D8D34FFB46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3254" name="Заголовок 14"/>
          <p:cNvSpPr txBox="1">
            <a:spLocks/>
          </p:cNvSpPr>
          <p:nvPr/>
        </p:nvSpPr>
        <p:spPr bwMode="auto">
          <a:xfrm>
            <a:off x="1042988" y="549275"/>
            <a:ext cx="7921625" cy="5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 на 2024 год (тыс. руб.)</a:t>
            </a: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007" name="Group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15690"/>
              </p:ext>
            </p:extLst>
          </p:nvPr>
        </p:nvGraphicFramePr>
        <p:xfrm>
          <a:off x="179387" y="1052761"/>
          <a:ext cx="8785225" cy="5739364"/>
        </p:xfrm>
        <a:graphic>
          <a:graphicData uri="http://schemas.openxmlformats.org/drawingml/2006/table">
            <a:tbl>
              <a:tblPr/>
              <a:tblGrid>
                <a:gridCol w="583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178 843,0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представительного органа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8 723,2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исполнительных органов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50 797,6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3 358,4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4 695,9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180053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7 855,0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национальной экономики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6 317,0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14 518,2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: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в.т.ч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 БМУ « ТСЗ» 30 052,0)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44 570,2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спорт, молодежная политика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30 605,7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48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2 504,3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48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полномочий библиотечному обслуживанию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719318"/>
                  </a:ext>
                </a:extLst>
              </a:tr>
            </a:tbl>
          </a:graphicData>
        </a:graphic>
      </p:graphicFrame>
      <p:pic>
        <p:nvPicPr>
          <p:cNvPr id="53321" name="Picture 31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620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4" name="Заголовок 14"/>
          <p:cNvSpPr>
            <a:spLocks noGrp="1"/>
          </p:cNvSpPr>
          <p:nvPr>
            <p:ph type="ctrTitle"/>
          </p:nvPr>
        </p:nvSpPr>
        <p:spPr>
          <a:xfrm>
            <a:off x="2916238" y="44450"/>
            <a:ext cx="5403850" cy="576263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2024 год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301625" y="1563688"/>
            <a:ext cx="60499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средств местного бюджета на реализацию программ составит -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муниципального образования  - </a:t>
            </a: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6968" y="3087688"/>
            <a:ext cx="2988888" cy="592755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9770-5D1C-46E9-820B-0DDE92BD021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54282" name="TextBox 7"/>
          <p:cNvSpPr txBox="1">
            <a:spLocks noChangeArrowheads="1"/>
          </p:cNvSpPr>
          <p:nvPr/>
        </p:nvSpPr>
        <p:spPr bwMode="auto">
          <a:xfrm>
            <a:off x="3398092" y="3429000"/>
            <a:ext cx="47029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sp>
        <p:nvSpPr>
          <p:cNvPr id="54286" name="TextBox 16"/>
          <p:cNvSpPr txBox="1">
            <a:spLocks noChangeArrowheads="1"/>
          </p:cNvSpPr>
          <p:nvPr/>
        </p:nvSpPr>
        <p:spPr bwMode="auto">
          <a:xfrm>
            <a:off x="1652586" y="704989"/>
            <a:ext cx="718978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 формируется по программно-целевому принципу на базе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муниципальных программ,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охватывающих все сферы социально-экономической жизни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868144" y="1847611"/>
            <a:ext cx="1379678" cy="861309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57 527,5 </a:t>
            </a:r>
            <a:r>
              <a:rPr lang="ru-RU" sz="1200" b="1" dirty="0" err="1">
                <a:solidFill>
                  <a:schemeClr val="tx1"/>
                </a:solidFill>
              </a:rPr>
              <a:t>тыс.руб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48064" y="2729558"/>
            <a:ext cx="1512168" cy="699442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32,2 %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3" name="Picture 23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Александра\Desktop\Sasha\Сайт\2018\БЮДЖЕТ ДЛЯ ГРАЖДАН\Картинки для бюджета\city-2042634_960_720.png">
            <a:extLst>
              <a:ext uri="{FF2B5EF4-FFF2-40B4-BE49-F238E27FC236}">
                <a16:creationId xmlns:a16="http://schemas.microsoft.com/office/drawing/2014/main" id="{0EF6C46E-7AA3-877B-CA51-B153D73B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60" y="1712913"/>
            <a:ext cx="8629453" cy="61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298" name="Заголовок 14"/>
          <p:cNvSpPr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на 2024 год</a:t>
            </a:r>
          </a:p>
        </p:txBody>
      </p:sp>
      <p:pic>
        <p:nvPicPr>
          <p:cNvPr id="55299" name="Picture 6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79" name="Group 3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7111052"/>
              </p:ext>
            </p:extLst>
          </p:nvPr>
        </p:nvGraphicFramePr>
        <p:xfrm>
          <a:off x="1547664" y="765175"/>
          <a:ext cx="6912768" cy="5433788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п/п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Наименование программы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Объем запланированных средств на  2024 г.,  всего  (тыс. руб.)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экстремизму и профилактика терроризма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5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незаконного потребления наркотических и психотропных веществ, наркомании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3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дорожного покрытия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7 855,0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6 317,0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теплоснабжения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 развитие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общественное развитие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1 360,5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части территорий муниципального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606,0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сферы культуры, спорта и молодежная политика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30 605,7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93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малого и среднего предпринимательства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Борьба с борщевиком Сосновского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от чрезвычайных ситуаций и снижение рисков их возникновения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1 030,0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647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51064" y="4678089"/>
            <a:ext cx="2988888" cy="422992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323540" y="1261768"/>
            <a:ext cx="6641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«ПРОТИВОДЕЙСТВИЕ ЭКСТРЕМИЗМУ И ПРОФИЛАКТИКА ТЕРРОРИЗМА»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 БЕЗОПАСНОСТИ И ПРОТИВОДЕЙСТВИЕ ЭКСТРЕМИЗМУ»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«ОБЕСПЕЧЕНИЕ ПЕРВИЧНЫХ МЕР ПОЖАРНОЙ БЕЗОПАСНОСТИ»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«ЗАЩИТА НАСЕЛЕНИЯ ОТ ЧРЕЗВЫЧАЙНЫХ СИТУАЦИЙ И СНИЖЕНИЕ РИСКОВ ИХ ВОЗНИКНОВЕНИЯ»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«ПРОФИЛАКТИКА НЕЗАКОННОГО ПОТРЕБЛЕНИЯ НАРКОТИЧЕСКИХ И ПСИХОТРОПНЫХ ВЕЩЕСТВ, НАРКОМАНИИ»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объектах. Создание условий для формирования у жителей муниципального образования негативного отношения к потреблению наркотических средств, психотропных и психоактивных веществ, табачных изделий, содействия правоохранительным органам в сфере профилактики правонарушений, наркомании,  терроризма и экстремизма. Пропаганда преимуществ здорового образа жизни. Формирование и сохранение позитивной атмосферы взаимного уважения к  национальным и конфессиональным традициям и обычаям народов, проживающих на территории поселения.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157" y="5101081"/>
            <a:ext cx="5829265" cy="12772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Размещение информационных материалов, направленных на профилактику правонарушений, терроризма, экстремизма, наркомании и табакокурения, укрепления межнациональных отношений в муниципальных печатных изданиях и на официальном сайте муниципального образования;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изготовление и распространение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евробуклетов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 листовок по указанной тематике;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обход территории округа на предмет выявления фактов осквернения зданий и сооружений;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обеспечение несения аварийно-спасательной готовности на территории поселения.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4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303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 составляет  </a:t>
            </a: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4 605,0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16310" y="730869"/>
            <a:ext cx="4436890" cy="455917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ОБЕСПЕЧЕНИЮ БЕЗОПАСНОСТИ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16906" y="263019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63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652610"/>
            <a:ext cx="180829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1931" y="2298717"/>
            <a:ext cx="1862666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0945" y="3867708"/>
            <a:ext cx="2133639" cy="150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0AFA3-6AC8-4CB7-9308-61A130123E0E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6345" name="Заголовок 14"/>
          <p:cNvSpPr txBox="1">
            <a:spLocks/>
          </p:cNvSpPr>
          <p:nvPr/>
        </p:nvSpPr>
        <p:spPr bwMode="auto">
          <a:xfrm>
            <a:off x="2843213" y="38100"/>
            <a:ext cx="5405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2024 год</a:t>
            </a:r>
          </a:p>
        </p:txBody>
      </p:sp>
      <p:pic>
        <p:nvPicPr>
          <p:cNvPr id="56346" name="Picture 28" descr="Герб Токсо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9" y="44450"/>
            <a:ext cx="864220" cy="12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1187628" y="5237827"/>
            <a:ext cx="3384372" cy="889304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Общий объем финансирования программы в 2024 году 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1 966,5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403648" y="3056620"/>
            <a:ext cx="2988888" cy="444388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1"/>
          <p:cNvSpPr txBox="1">
            <a:spLocks noChangeArrowheads="1"/>
          </p:cNvSpPr>
          <p:nvPr/>
        </p:nvSpPr>
        <p:spPr bwMode="auto">
          <a:xfrm>
            <a:off x="1908175" y="1230313"/>
            <a:ext cx="6778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«Устойчивое общественное развитие на территории административного центра МО «Токсовское городское поселение»</a:t>
            </a:r>
          </a:p>
          <a:p>
            <a:r>
              <a:rPr lang="ru-RU" sz="1200" b="1" dirty="0"/>
              <a:t>«Развитие части территорий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 «Токсовское городское поселение»</a:t>
            </a:r>
            <a:r>
              <a:rPr lang="ru-RU" dirty="0"/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79" y="3368002"/>
            <a:ext cx="5256583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1. Строительство пешеходного спуска, ведущего от Кавголовского пер. к Первомайскому пер. 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Токсово</a:t>
            </a:r>
            <a:endParaRPr lang="ru-RU" dirty="0"/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Организация уличного освещения по ул. Лесгафта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Токсово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Организация уличного освещения по ул. Парковой в п. Новое Токсово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4026" y="641350"/>
            <a:ext cx="4396206" cy="61594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по ОБЩЕСТВЕННОМУ РАЗВИТИЮ ТЕРРИТОРИЙ ПОСЕЛЕНИЯ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385370" y="196360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736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95938" y="4191814"/>
            <a:ext cx="959493" cy="6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8594-9D20-49C2-83BF-DF5059E6DF69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7367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2024год</a:t>
            </a:r>
          </a:p>
        </p:txBody>
      </p:sp>
      <p:sp>
        <p:nvSpPr>
          <p:cNvPr id="57368" name="Rectangle 26"/>
          <p:cNvSpPr>
            <a:spLocks noChangeArrowheads="1"/>
          </p:cNvSpPr>
          <p:nvPr/>
        </p:nvSpPr>
        <p:spPr bwMode="auto">
          <a:xfrm>
            <a:off x="395287" y="2349500"/>
            <a:ext cx="8065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Содействие участию населения в осуществлении местного самоуправления, создание комфортных условий жизнедеятельности</a:t>
            </a:r>
          </a:p>
        </p:txBody>
      </p:sp>
      <p:pic>
        <p:nvPicPr>
          <p:cNvPr id="57369" name="Picture 2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18989-11F4-4842-B40D-1C07354E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82" y="3494316"/>
            <a:ext cx="3384370" cy="21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Да будет свет, или как Токсово становится ярче уже в наступившем году">
            <a:extLst>
              <a:ext uri="{FF2B5EF4-FFF2-40B4-BE49-F238E27FC236}">
                <a16:creationId xmlns:a16="http://schemas.microsoft.com/office/drawing/2014/main" id="{3CFED836-1521-4A1E-F0A6-14E58A433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39" y="3363684"/>
            <a:ext cx="3563758" cy="228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004049" y="5535235"/>
            <a:ext cx="3960440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323859" y="1190686"/>
            <a:ext cx="57610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«Ремонт дорожного покрытия улиц»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комфортности условий проживания граждан,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приведение улично-дорожной сети, включая проезды к дворовым территориям и дворовые территории многоквартирных домов в соответствие с требованиями норм и технических регламентов. 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5652120" y="5499100"/>
            <a:ext cx="29521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в 2024 году составляет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7 855,0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0774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00411" y="159252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590D59-BD0F-4361-9EFC-37C8B6FE08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8384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2024 год</a:t>
            </a:r>
          </a:p>
        </p:txBody>
      </p:sp>
      <p:pic>
        <p:nvPicPr>
          <p:cNvPr id="58385" name="Picture 27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888" y="3425429"/>
            <a:ext cx="2857500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4361" y="908050"/>
            <a:ext cx="1563291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AD2B78F7-6CC4-43BA-80B8-7F712A670573}"/>
              </a:ext>
            </a:extLst>
          </p:cNvPr>
          <p:cNvSpPr/>
          <p:nvPr/>
        </p:nvSpPr>
        <p:spPr>
          <a:xfrm>
            <a:off x="1421794" y="2780928"/>
            <a:ext cx="2988888" cy="5756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C111D-11E8-43DC-919C-6C7174D90E23}"/>
              </a:ext>
            </a:extLst>
          </p:cNvPr>
          <p:cNvSpPr txBox="1"/>
          <p:nvPr/>
        </p:nvSpPr>
        <p:spPr>
          <a:xfrm>
            <a:off x="323859" y="3341360"/>
            <a:ext cx="5616290" cy="712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дорог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Токсово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ул. Хвойная, ул. Нагорная,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емонт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участков дороги по ул. Поперечной, ул. Озерной, ул. Короленко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ремонт дороги местного значения по ул. Зеленой, в том числе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 счет средств из областного бюджета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5E3191-3F58-C0A0-4603-5531E48C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4" y="4322973"/>
            <a:ext cx="2952112" cy="19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лександра\Desktop\Sasha\Сайт\2018\БЮДЖЕТ ДЛЯ ГРАЖДАН\Картинки для бюджета\park-2039987_960_720.png">
            <a:extLst>
              <a:ext uri="{FF2B5EF4-FFF2-40B4-BE49-F238E27FC236}">
                <a16:creationId xmlns:a16="http://schemas.microsoft.com/office/drawing/2014/main" id="{786EC7AA-BC3E-3D55-4983-767566F50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889" y="4239568"/>
            <a:ext cx="2520362" cy="13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BA7E1A-A142-C909-2A3B-16C7C2A97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239568"/>
            <a:ext cx="3023503" cy="2286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C45EC9-B756-3645-8FC6-2C2794C9FD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22" y="589459"/>
            <a:ext cx="2806566" cy="25678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1227" y="3253625"/>
            <a:ext cx="2988888" cy="4622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TextBox 1"/>
          <p:cNvSpPr txBox="1">
            <a:spLocks noChangeArrowheads="1"/>
          </p:cNvSpPr>
          <p:nvPr/>
        </p:nvSpPr>
        <p:spPr bwMode="auto">
          <a:xfrm>
            <a:off x="250825" y="1268413"/>
            <a:ext cx="58688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культуры, спорта, молодежной политики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Удовлетворение потребностей населения в сфере культуры и искусства, путем доступа к культурным ценностям. Развитие свободы творчества, проведение культурно-массовых и спортивных мероприятий, создание условий для развития и самореализации талантов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719993"/>
            <a:ext cx="597666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посещение жителями концертов и спектаклей по случаю празднования Международного женского дня, дня Победы, Нового года; 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первоклассников с Днем Знаний;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 государственными праздниками, юбилейными и иными торжественными датами жителей муниципального образования;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юбиляров-долгожителей;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публикация в муниципальных печатных изданиях официальных поздравлений юбиляров и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целях формирования патриотизма у граждан планируется проведение экскурсий по местам боевой славы и в воинскую часть;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участия жителей округа в военно-патриотической акции «Бессмертный полк» по заявкам населения будут изготовлены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штендеры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30 605,7</a:t>
            </a:r>
            <a:r>
              <a:rPr lang="ru-RU" sz="1400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89336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90799" y="1740499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5381A-A111-4678-AA5B-32182F7B1E62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0438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2024 год</a:t>
            </a:r>
          </a:p>
        </p:txBody>
      </p:sp>
      <p:pic>
        <p:nvPicPr>
          <p:cNvPr id="60439" name="Picture 28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25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325" y="995263"/>
            <a:ext cx="2466975" cy="138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1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8981" y="4168047"/>
            <a:ext cx="736393" cy="5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768C36-6462-E97E-843E-45C324CE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620712"/>
            <a:ext cx="2773513" cy="17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89C5629-0C7E-C70C-8424-CB3CC677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2" y="3578106"/>
            <a:ext cx="2773511" cy="17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5FEB4-5D4B-05E0-446D-E5E7D386AF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58" y="600073"/>
            <a:ext cx="2773513" cy="21808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63020D-69A1-B3BF-376C-6140F068C8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28" y="3069705"/>
            <a:ext cx="3024337" cy="2404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/>
          <a:srcRect l="37274" t="11276" r="3514" b="6581"/>
          <a:stretch>
            <a:fillRect/>
          </a:stretch>
        </p:blipFill>
        <p:spPr bwMode="auto">
          <a:xfrm>
            <a:off x="-108520" y="-274470"/>
            <a:ext cx="9361040" cy="70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1187451" y="57149"/>
            <a:ext cx="6696917" cy="851571"/>
          </a:xfrm>
        </p:spPr>
        <p:txBody>
          <a:bodyPr/>
          <a:lstStyle/>
          <a:p>
            <a:pPr eaLnBrk="1" hangingPunct="1"/>
            <a:r>
              <a:rPr lang="ru-RU" sz="1800" b="1" dirty="0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1800" b="1" dirty="0">
                <a:solidFill>
                  <a:schemeClr val="hlink"/>
                </a:solidFill>
              </a:rPr>
            </a:br>
            <a:r>
              <a:rPr lang="ru-RU" sz="1800" b="1" dirty="0">
                <a:solidFill>
                  <a:schemeClr val="hlink"/>
                </a:solidFill>
              </a:rPr>
              <a:t>«Токсовское городское поселение» Всеволожского муниципального района Ленинградской области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2" name="Picture 4" descr="toksovo_pos_coa">
            <a:extLst>
              <a:ext uri="{FF2B5EF4-FFF2-40B4-BE49-F238E27FC236}">
                <a16:creationId xmlns:a16="http://schemas.microsoft.com/office/drawing/2014/main" id="{B19C2198-1EA8-061B-3073-49B6D67B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8812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CEC09-0248-D2B1-D24F-6C1A40B20C20}"/>
              </a:ext>
            </a:extLst>
          </p:cNvPr>
          <p:cNvSpPr txBox="1"/>
          <p:nvPr/>
        </p:nvSpPr>
        <p:spPr>
          <a:xfrm>
            <a:off x="179388" y="1362774"/>
            <a:ext cx="30964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Административный центр МО «Токсовское городское поселение» – городской посёлок Токсово. Также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границы МО «Токсовское городское поселение» входят поселок Новое Токсово, деревни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Рапполово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Кавголово, Аудио,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в.г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№ 61.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80E78-A776-9157-4134-6644621A097F}"/>
              </a:ext>
            </a:extLst>
          </p:cNvPr>
          <p:cNvSpPr txBox="1"/>
          <p:nvPr/>
        </p:nvSpPr>
        <p:spPr>
          <a:xfrm>
            <a:off x="5940152" y="4803940"/>
            <a:ext cx="2808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</a:t>
            </a:r>
          </a:p>
          <a:p>
            <a:pPr algn="l"/>
            <a:r>
              <a:rPr lang="ru-RU" sz="1800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8 053 тыс. чел.</a:t>
            </a:r>
          </a:p>
          <a:p>
            <a:pPr algn="l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площадь поселения 17 684 га</a:t>
            </a:r>
            <a:endParaRPr lang="ru-RU" sz="1800" b="0" i="1" dirty="0">
              <a:solidFill>
                <a:srgbClr val="262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79D919-A55B-B554-3E51-EDAFC7F6C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47985"/>
            <a:ext cx="2088231" cy="13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2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3779838" y="57150"/>
            <a:ext cx="3573462" cy="574675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971550" y="2133600"/>
            <a:ext cx="734536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>
                <a:solidFill>
                  <a:srgbClr val="FF0000"/>
                </a:solidFill>
              </a:rPr>
              <a:t>Спасибо за внимание!</a:t>
            </a:r>
          </a:p>
          <a:p>
            <a:pPr algn="ctr">
              <a:spcBef>
                <a:spcPct val="50000"/>
              </a:spcBef>
            </a:pP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7F0BB7-D9FC-A16A-F827-2D08C213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92"/>
            <a:ext cx="9144000" cy="71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EEED5-843F-31D7-EDC1-702EAE207A47}"/>
              </a:ext>
            </a:extLst>
          </p:cNvPr>
          <p:cNvSpPr txBox="1"/>
          <p:nvPr/>
        </p:nvSpPr>
        <p:spPr>
          <a:xfrm>
            <a:off x="2555776" y="3162212"/>
            <a:ext cx="5040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Спасибо за внимание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0A018-F458-0F0E-754C-7D900D6D84C9}"/>
              </a:ext>
            </a:extLst>
          </p:cNvPr>
          <p:cNvSpPr txBox="1"/>
          <p:nvPr/>
        </p:nvSpPr>
        <p:spPr>
          <a:xfrm>
            <a:off x="251523" y="115886"/>
            <a:ext cx="6637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62633"/>
                </a:solidFill>
                <a:effectLst/>
                <a:latin typeface="YS Text"/>
              </a:rPr>
              <a:t>Контактная информация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35491-6620-CE9C-7BA3-596A92A6BECC}"/>
              </a:ext>
            </a:extLst>
          </p:cNvPr>
          <p:cNvSpPr txBox="1"/>
          <p:nvPr/>
        </p:nvSpPr>
        <p:spPr>
          <a:xfrm>
            <a:off x="290704" y="652463"/>
            <a:ext cx="878522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Администрация</a:t>
            </a:r>
            <a:r>
              <a:rPr lang="ru-RU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 МО «Токсовское городское поселение»</a:t>
            </a:r>
            <a:endParaRPr lang="ru-RU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Адрес: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Ленинградская область, Всеволожский район, </a:t>
            </a:r>
            <a:r>
              <a:rPr lang="ru-RU" sz="1600" b="0" i="0" dirty="0" err="1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г.п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. Токсово, Ленинградское шоссе, д. 55А</a:t>
            </a: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Телефон: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8 (81370) 38-025</a:t>
            </a: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u="none" strike="noStrike" dirty="0">
                <a:solidFill>
                  <a:srgbClr val="00A0D9"/>
                </a:solidFill>
                <a:effectLst/>
                <a:latin typeface="Arial" panose="020B0604020202020204" pitchFamily="34" charset="0"/>
                <a:hlinkClick r:id="rId4"/>
              </a:rPr>
              <a:t>toxovoadmin@mail.ru</a:t>
            </a:r>
            <a:endParaRPr lang="ru-RU" sz="1600" dirty="0">
              <a:solidFill>
                <a:srgbClr val="00A0D9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Глава администрации Иванов Олег Анатольевич</a:t>
            </a:r>
          </a:p>
          <a:p>
            <a:r>
              <a:rPr lang="ru-RU" sz="1600" b="1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Приёмный день</a:t>
            </a:r>
            <a:r>
              <a:rPr lang="ru-RU" sz="1600" b="0" i="0" dirty="0">
                <a:solidFill>
                  <a:srgbClr val="483B3F"/>
                </a:solidFill>
                <a:effectLst/>
                <a:latin typeface="Arial" panose="020B0604020202020204" pitchFamily="34" charset="0"/>
              </a:rPr>
              <a:t> - вторник с 14:00 до 17:00 по предварительной записи</a:t>
            </a:r>
          </a:p>
          <a:p>
            <a:pPr algn="l"/>
            <a:endParaRPr lang="ru-RU" sz="1600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483B3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604" y="1773238"/>
            <a:ext cx="79930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Одной из важнейших  задач бюджетной политики является обеспечение прозрачности и открытости бюджета.</a:t>
            </a:r>
          </a:p>
          <a:p>
            <a:pPr algn="l"/>
            <a:r>
              <a:rPr lang="ru-RU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простое и наглядное представление информации о бюджете.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бюджета муниципального образования «Токсовское городское поселение» на 2024 год и плановый период 2025, 2026 годов.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в данном формате должен стать полезным и узнаваемым источником информации об эффективности расходования бюджетных средств  муниципального образования «Токсовское городское поселение»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3B58D8-CF30-86F6-5710-7F09570800D8}"/>
              </a:ext>
            </a:extLst>
          </p:cNvPr>
          <p:cNvSpPr txBox="1"/>
          <p:nvPr/>
        </p:nvSpPr>
        <p:spPr>
          <a:xfrm>
            <a:off x="2195736" y="260649"/>
            <a:ext cx="466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  <p:pic>
        <p:nvPicPr>
          <p:cNvPr id="5" name="Picture 5" descr="C:\Users\Александра\Desktop\Sasha\Сайт\2018\БЮДЖЕТ ДЛЯ ГРАЖДАН\Картинки для бюджета\people-312122_960_720.png">
            <a:extLst>
              <a:ext uri="{FF2B5EF4-FFF2-40B4-BE49-F238E27FC236}">
                <a16:creationId xmlns:a16="http://schemas.microsoft.com/office/drawing/2014/main" id="{3FD822BF-4F0F-3E27-8882-63A8A52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933056"/>
            <a:ext cx="7493000" cy="28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2133600"/>
            <a:ext cx="7294563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Бюджет </a:t>
            </a:r>
            <a:r>
              <a:rPr lang="ru-RU" sz="1200"/>
              <a:t>- это форма образования и расходования денежных средств, предназначенных для</a:t>
            </a:r>
          </a:p>
          <a:p>
            <a:pPr defTabSz="457200"/>
            <a:r>
              <a:rPr lang="ru-RU" sz="1200"/>
              <a:t>финансового обеспечения задач и функций государства и местного самоуправления.</a:t>
            </a:r>
          </a:p>
          <a:p>
            <a:pPr defTabSz="457200"/>
            <a:r>
              <a:rPr lang="ru-RU" sz="1200" b="1"/>
              <a:t>Консолидированный бюджет </a:t>
            </a:r>
            <a:r>
              <a:rPr lang="ru-RU" sz="1200"/>
              <a:t>- свод бюджетов бюджетной системы Российской Федерации на</a:t>
            </a:r>
          </a:p>
          <a:p>
            <a:pPr defTabSz="457200"/>
            <a:r>
              <a:rPr lang="ru-RU" sz="1200"/>
              <a:t>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  <a:endParaRPr lang="ru-RU" sz="1600">
              <a:latin typeface="Trebuchet MS" pitchFamily="34" charset="0"/>
            </a:endParaRPr>
          </a:p>
        </p:txBody>
      </p:sp>
      <p:sp>
        <p:nvSpPr>
          <p:cNvPr id="18434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3213100"/>
            <a:ext cx="7221538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Доходы бюджета </a:t>
            </a:r>
            <a:r>
              <a:rPr lang="ru-RU" sz="1200"/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defTabSz="457200"/>
            <a:r>
              <a:rPr lang="ru-RU" sz="1200" b="1"/>
              <a:t>Расходы бюджета </a:t>
            </a:r>
            <a:r>
              <a:rPr lang="ru-RU" sz="1200"/>
              <a:t>- выплачиваемые из бюджета денежные средства, за исключением средств,</a:t>
            </a:r>
          </a:p>
          <a:p>
            <a:pPr defTabSz="457200"/>
            <a:r>
              <a:rPr lang="ru-RU" sz="1200"/>
              <a:t>являющихся источниками финансирования дефицита бюджет.</a:t>
            </a:r>
          </a:p>
        </p:txBody>
      </p:sp>
      <p:sp>
        <p:nvSpPr>
          <p:cNvPr id="18435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4292600"/>
            <a:ext cx="7200900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Дефицит бюджета </a:t>
            </a:r>
            <a:r>
              <a:rPr lang="ru-RU" sz="1200"/>
              <a:t>- превышение расходов бюджета над его доходами.</a:t>
            </a:r>
          </a:p>
          <a:p>
            <a:pPr defTabSz="457200"/>
            <a:r>
              <a:rPr lang="ru-RU" sz="1200" b="1"/>
              <a:t>Профицит бюджета </a:t>
            </a:r>
            <a:r>
              <a:rPr lang="ru-RU" sz="1200"/>
              <a:t>- превышение доходов бюджета над его расходами</a:t>
            </a:r>
          </a:p>
        </p:txBody>
      </p:sp>
      <p:pic>
        <p:nvPicPr>
          <p:cNvPr id="2" name="Picture 8" descr="Герб Токсово">
            <a:extLst>
              <a:ext uri="{FF2B5EF4-FFF2-40B4-BE49-F238E27FC236}">
                <a16:creationId xmlns:a16="http://schemas.microsoft.com/office/drawing/2014/main" id="{80329731-B13C-C876-56D5-B78333FC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0648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CDD77-9A95-9A4E-F382-06E472F7D0D1}"/>
              </a:ext>
            </a:extLst>
          </p:cNvPr>
          <p:cNvSpPr txBox="1"/>
          <p:nvPr/>
        </p:nvSpPr>
        <p:spPr>
          <a:xfrm>
            <a:off x="2411760" y="260648"/>
            <a:ext cx="444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Глоссарий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9EDE9-3B12-0201-93AB-7E022161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71604" y="1773238"/>
            <a:ext cx="79930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Одной из важнейших  задач бюджетной политики является обеспечение прозрачности и открытости бюджета.</a:t>
            </a:r>
          </a:p>
          <a:p>
            <a:pPr algn="l"/>
            <a:r>
              <a:rPr lang="ru-RU" b="0" i="1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простое и наглядное представление информации о бюджете.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бюджета муниципального образования «Токсовское городское поселение» на 2023 год и плановый период 2024, 2025 годы.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в данном формате должен стать полезным и узнаваемым источником информации об эффективности расходования бюджетных средств  муниципального образования «Токсовское городское поселение»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3B58D8-CF30-86F6-5710-7F09570800D8}"/>
              </a:ext>
            </a:extLst>
          </p:cNvPr>
          <p:cNvSpPr txBox="1"/>
          <p:nvPr/>
        </p:nvSpPr>
        <p:spPr>
          <a:xfrm>
            <a:off x="2195736" y="260649"/>
            <a:ext cx="466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  <p:pic>
        <p:nvPicPr>
          <p:cNvPr id="5" name="Picture 5" descr="C:\Users\Александра\Desktop\Sasha\Сайт\2018\БЮДЖЕТ ДЛЯ ГРАЖДАН\Картинки для бюджета\people-312122_960_720.png">
            <a:extLst>
              <a:ext uri="{FF2B5EF4-FFF2-40B4-BE49-F238E27FC236}">
                <a16:creationId xmlns:a16="http://schemas.microsoft.com/office/drawing/2014/main" id="{3FD822BF-4F0F-3E27-8882-63A8A52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933056"/>
            <a:ext cx="7493000" cy="28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 descr="Slayd2">
            <a:extLst>
              <a:ext uri="{FF2B5EF4-FFF2-40B4-BE49-F238E27FC236}">
                <a16:creationId xmlns:a16="http://schemas.microsoft.com/office/drawing/2014/main" id="{A9F6DB51-BC85-0842-36E2-48B1FB24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8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97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47864" y="680970"/>
            <a:ext cx="266429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Заголовок 14"/>
          <p:cNvSpPr>
            <a:spLocks noGrp="1"/>
          </p:cNvSpPr>
          <p:nvPr>
            <p:ph type="ctrTitle"/>
          </p:nvPr>
        </p:nvSpPr>
        <p:spPr>
          <a:xfrm>
            <a:off x="2195737" y="57150"/>
            <a:ext cx="5157563" cy="574675"/>
          </a:xfrm>
        </p:spPr>
        <p:txBody>
          <a:bodyPr/>
          <a:lstStyle/>
          <a:p>
            <a:pPr algn="l"/>
            <a:r>
              <a:rPr lang="ru-RU" sz="1800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основано составление местного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3563938" y="712788"/>
            <a:ext cx="2208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908720"/>
          <a:ext cx="905649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FF5A-4160-407F-B12D-0A0AA6682F21}" type="slidenum">
              <a:rPr lang="ru-RU"/>
              <a:pPr>
                <a:defRPr/>
              </a:pPr>
              <a:t>6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2133600"/>
            <a:ext cx="0" cy="414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288" y="6281738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288" y="4797425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288" y="2708275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11844" y="6021288"/>
            <a:ext cx="1827903" cy="508769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план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67545" y="2276871"/>
            <a:ext cx="1799506" cy="898773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67544" y="3356992"/>
            <a:ext cx="1872208" cy="864096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1844" y="5373216"/>
            <a:ext cx="1827903" cy="576064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80024" y="4365104"/>
            <a:ext cx="1859727" cy="82197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cxnSp>
        <p:nvCxnSpPr>
          <p:cNvPr id="28" name="Прямая соединительная линия 27"/>
          <p:cNvCxnSpPr>
            <a:endCxn id="0" idx="1"/>
          </p:cNvCxnSpPr>
          <p:nvPr/>
        </p:nvCxnSpPr>
        <p:spPr>
          <a:xfrm>
            <a:off x="395288" y="378936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3225" y="565308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411413" y="2216150"/>
            <a:ext cx="0" cy="258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11413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ый прямоугольник 2059"/>
          <p:cNvSpPr/>
          <p:nvPr/>
        </p:nvSpPr>
        <p:spPr>
          <a:xfrm>
            <a:off x="2555776" y="2441844"/>
            <a:ext cx="1440160" cy="156322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рассмотрения на заседании совета депутатов проекта решения о бюджете муниципального образования проводятся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9082" y="4299400"/>
            <a:ext cx="1376854" cy="128984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депутатов рассматривает проект решения о бюджете муниципального образования в первом чтении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411413" y="480695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638" y="2187575"/>
            <a:ext cx="0" cy="102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1638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373978" y="2592611"/>
            <a:ext cx="1278142" cy="2017487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Принятое  Советом депутатов решение о бюджете направляется Главе муниципального образования для подписания и обнародования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6018213" y="2276475"/>
            <a:ext cx="0" cy="263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8213" y="335756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011863" y="491490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179771" y="2528237"/>
            <a:ext cx="1488573" cy="1800199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25168" y="4581128"/>
            <a:ext cx="1443175" cy="64807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</a:t>
            </a:r>
          </a:p>
        </p:txBody>
      </p:sp>
      <p:pic>
        <p:nvPicPr>
          <p:cNvPr id="19511" name="Picture 57" descr="Герб Токсо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15888"/>
            <a:ext cx="9350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2167472" y="4221088"/>
            <a:ext cx="4852800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195736" y="5441743"/>
            <a:ext cx="4824536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Нашивка 20"/>
          <p:cNvSpPr/>
          <p:nvPr/>
        </p:nvSpPr>
        <p:spPr>
          <a:xfrm>
            <a:off x="5508105" y="1339751"/>
            <a:ext cx="3312368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611560" y="1339751"/>
            <a:ext cx="2996072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8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"/>
          <p:cNvSpPr txBox="1">
            <a:spLocks noChangeArrowheads="1"/>
          </p:cNvSpPr>
          <p:nvPr/>
        </p:nvSpPr>
        <p:spPr bwMode="auto">
          <a:xfrm>
            <a:off x="750888" y="1406525"/>
            <a:ext cx="248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21522" name="TextBox 11"/>
          <p:cNvSpPr txBox="1">
            <a:spLocks noChangeArrowheads="1"/>
          </p:cNvSpPr>
          <p:nvPr/>
        </p:nvSpPr>
        <p:spPr bwMode="auto">
          <a:xfrm>
            <a:off x="5256213" y="1341438"/>
            <a:ext cx="3925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как получатель </a:t>
            </a:r>
          </a:p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</a:p>
        </p:txBody>
      </p:sp>
      <p:sp>
        <p:nvSpPr>
          <p:cNvPr id="21523" name="TextBox 8"/>
          <p:cNvSpPr txBox="1">
            <a:spLocks noChangeArrowheads="1"/>
          </p:cNvSpPr>
          <p:nvPr/>
        </p:nvSpPr>
        <p:spPr bwMode="auto">
          <a:xfrm>
            <a:off x="522288" y="2000250"/>
            <a:ext cx="294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Помогает формировать  доходную часть бюджета</a:t>
            </a:r>
          </a:p>
        </p:txBody>
      </p:sp>
      <p:sp>
        <p:nvSpPr>
          <p:cNvPr id="21524" name="TextBox 15"/>
          <p:cNvSpPr txBox="1">
            <a:spLocks noChangeArrowheads="1"/>
          </p:cNvSpPr>
          <p:nvPr/>
        </p:nvSpPr>
        <p:spPr bwMode="auto">
          <a:xfrm>
            <a:off x="5256213" y="1989138"/>
            <a:ext cx="3636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Получает муниципальные услуги –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(расходы на благоустройство территории, образование, физическую культуру  и спорт, здравоохранение и другие направления социальных гарантий населению)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5896" y="764704"/>
            <a:ext cx="1728192" cy="17281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8" name="Picture 2" descr="C:\Users\Александра\Desktop\Sasha\Сайт\2018\БЮДЖЕТ ДЛЯ ГРАЖДАН\Картинки для бюджета\user-icon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981075"/>
            <a:ext cx="12493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16"/>
          <p:cNvSpPr txBox="1">
            <a:spLocks noChangeArrowheads="1"/>
          </p:cNvSpPr>
          <p:nvPr/>
        </p:nvSpPr>
        <p:spPr bwMode="auto">
          <a:xfrm>
            <a:off x="1908175" y="3284538"/>
            <a:ext cx="537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влияния гражданина на состав бюджета</a:t>
            </a:r>
          </a:p>
        </p:txBody>
      </p:sp>
      <p:sp>
        <p:nvSpPr>
          <p:cNvPr id="21530" name="TextBox 18"/>
          <p:cNvSpPr txBox="1">
            <a:spLocks noChangeArrowheads="1"/>
          </p:cNvSpPr>
          <p:nvPr/>
        </p:nvSpPr>
        <p:spPr bwMode="auto">
          <a:xfrm>
            <a:off x="2124075" y="4437063"/>
            <a:ext cx="488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sp>
        <p:nvSpPr>
          <p:cNvPr id="21531" name="TextBox 24"/>
          <p:cNvSpPr txBox="1">
            <a:spLocks noChangeArrowheads="1"/>
          </p:cNvSpPr>
          <p:nvPr/>
        </p:nvSpPr>
        <p:spPr bwMode="auto">
          <a:xfrm rot="10800000" flipV="1">
            <a:off x="2049463" y="5526088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Публичные слушания по отчету об исполнении бюджета </a:t>
            </a:r>
          </a:p>
        </p:txBody>
      </p:sp>
      <p:sp>
        <p:nvSpPr>
          <p:cNvPr id="20" name="Овал 19"/>
          <p:cNvSpPr/>
          <p:nvPr/>
        </p:nvSpPr>
        <p:spPr>
          <a:xfrm>
            <a:off x="1692927" y="4568017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91680" y="573325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C84E-411D-423D-9910-EF13962DB34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1539" name="Picture 3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92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0300" y="1125538"/>
            <a:ext cx="2525713" cy="273050"/>
          </a:xfrm>
          <a:prstGeom prst="rect">
            <a:avLst/>
          </a:prstGeom>
          <a:solidFill>
            <a:srgbClr val="DCC0D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640552" y="558392"/>
            <a:ext cx="5437187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-форма участия населения в осуществлении местного самоуправления.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на очередной финансовый год организуются и проводятся с целью выявления мнения населения.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слушания по проекту отчета об исполнении бюджета муниципального образования  организуются за отчетный год.</a:t>
            </a:r>
          </a:p>
          <a:p>
            <a:pPr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высказать свое мнение,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материалы для обоснования своего мнения, </a:t>
            </a:r>
          </a:p>
          <a:p>
            <a:pPr algn="just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1331913" y="1052513"/>
            <a:ext cx="233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6013" y="3090863"/>
            <a:ext cx="2592387" cy="338137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941386" y="3086088"/>
            <a:ext cx="2767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 Каждый житель вправе 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3656013" y="4005263"/>
            <a:ext cx="5308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Результат публичных слушаний -  заключение, в котором отражаются выраженные позиции жителей муниципального образования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7" name="Picture 5" descr="C:\Users\Александра\Desktop\Sasha\Сайт\2018\БЮДЖЕТ ДЛЯ ГРАЖДАН\Картинки для бюджета\фото\IMG_9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08037"/>
            <a:ext cx="2015951" cy="149115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D7B9-098D-4C9C-81A3-A15B49287375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2541" name="Picture 19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69" y="77787"/>
            <a:ext cx="10810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0" descr="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3024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2574131" y="929884"/>
            <a:ext cx="4268349" cy="54107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Заголовок 14"/>
          <p:cNvSpPr>
            <a:spLocks noGrp="1"/>
          </p:cNvSpPr>
          <p:nvPr>
            <p:ph type="ctrTitle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4036" y="4940300"/>
            <a:ext cx="2161094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2916238" y="981075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87900" y="15573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5963" y="1628775"/>
            <a:ext cx="503237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E9A1-2C18-4E9E-9B79-2FA3F5C12402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3565" name="Picture 1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229225"/>
            <a:ext cx="6335713" cy="431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Дефицит бюджета -</a:t>
            </a:r>
            <a:r>
              <a:rPr lang="ru-RU" sz="1200"/>
              <a:t>превышение расходов бюджета над его доходами.</a:t>
            </a:r>
          </a:p>
          <a:p>
            <a:pPr defTabSz="457200"/>
            <a:r>
              <a:rPr lang="ru-RU" sz="1200" b="1"/>
              <a:t>Профицит бюджета -</a:t>
            </a:r>
            <a:r>
              <a:rPr lang="ru-RU" sz="1200"/>
              <a:t>превышение доходов бюджета над его расходами.</a:t>
            </a:r>
          </a:p>
        </p:txBody>
      </p:sp>
      <p:sp>
        <p:nvSpPr>
          <p:cNvPr id="23567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949950"/>
            <a:ext cx="6335713" cy="431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>
                <a:solidFill>
                  <a:srgbClr val="B40000"/>
                </a:solidFill>
              </a:rPr>
              <a:t>Важно:</a:t>
            </a:r>
            <a:r>
              <a:rPr lang="ru-RU" sz="1200" b="1"/>
              <a:t> </a:t>
            </a:r>
            <a:r>
              <a:rPr lang="ru-RU" sz="1200"/>
              <a:t>Обязательное требование, предъявляемое к составлению и утверждению бюджета –это его </a:t>
            </a:r>
            <a:r>
              <a:rPr lang="ru-RU" sz="1200" b="1">
                <a:solidFill>
                  <a:srgbClr val="B40000"/>
                </a:solidFill>
              </a:rPr>
              <a:t>сбалансированность!</a:t>
            </a:r>
          </a:p>
        </p:txBody>
      </p:sp>
      <p:sp>
        <p:nvSpPr>
          <p:cNvPr id="23568" name="AutoShape 20"/>
          <p:cNvSpPr>
            <a:spLocks noChangeArrowheads="1"/>
          </p:cNvSpPr>
          <p:nvPr/>
        </p:nvSpPr>
        <p:spPr bwMode="auto">
          <a:xfrm>
            <a:off x="468313" y="2276475"/>
            <a:ext cx="2232025" cy="1657350"/>
          </a:xfrm>
          <a:prstGeom prst="foldedCorner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Налоговые доходы</a:t>
            </a:r>
          </a:p>
          <a:p>
            <a:pPr>
              <a:buFontTx/>
              <a:buChar char="-"/>
            </a:pPr>
            <a:r>
              <a:rPr lang="ru-RU" sz="1200" dirty="0"/>
              <a:t>Налог на прибыль;</a:t>
            </a:r>
          </a:p>
          <a:p>
            <a:pPr>
              <a:buFontTx/>
              <a:buChar char="-"/>
            </a:pPr>
            <a:r>
              <a:rPr lang="ru-RU" sz="1200" dirty="0"/>
              <a:t>Налог на совокупный доход;</a:t>
            </a:r>
          </a:p>
          <a:p>
            <a:pPr>
              <a:buFontTx/>
              <a:buChar char="-"/>
            </a:pPr>
            <a:r>
              <a:rPr lang="ru-RU" sz="1200" dirty="0"/>
              <a:t>Налог на имущество</a:t>
            </a:r>
          </a:p>
          <a:p>
            <a:r>
              <a:rPr lang="ru-RU" sz="1200" dirty="0"/>
              <a:t> физических лиц;</a:t>
            </a:r>
          </a:p>
          <a:p>
            <a:r>
              <a:rPr lang="ru-RU" sz="1200" dirty="0"/>
              <a:t>-Земельный налог;</a:t>
            </a:r>
          </a:p>
          <a:p>
            <a:pPr fontAlgn="ctr"/>
            <a:endParaRPr lang="ru-RU" sz="1200" dirty="0"/>
          </a:p>
          <a:p>
            <a:r>
              <a:rPr lang="ru-RU" sz="1200" dirty="0"/>
              <a:t>.</a:t>
            </a:r>
          </a:p>
          <a:p>
            <a:endParaRPr lang="ru-RU" sz="1200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3569" name="AutoShape 21"/>
          <p:cNvSpPr>
            <a:spLocks noChangeArrowheads="1"/>
          </p:cNvSpPr>
          <p:nvPr/>
        </p:nvSpPr>
        <p:spPr bwMode="auto">
          <a:xfrm>
            <a:off x="6659563" y="2276475"/>
            <a:ext cx="2087562" cy="1943100"/>
          </a:xfrm>
          <a:prstGeom prst="foldedCorner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Безвозмездные</a:t>
            </a:r>
          </a:p>
          <a:p>
            <a:r>
              <a:rPr lang="ru-RU" b="1">
                <a:solidFill>
                  <a:schemeClr val="bg1"/>
                </a:solidFill>
              </a:rPr>
              <a:t>Поступления</a:t>
            </a:r>
          </a:p>
          <a:p>
            <a:r>
              <a:rPr lang="ru-RU" sz="1200"/>
              <a:t>-дотации;</a:t>
            </a:r>
          </a:p>
          <a:p>
            <a:r>
              <a:rPr lang="ru-RU" sz="1200"/>
              <a:t>-субсидии;</a:t>
            </a:r>
          </a:p>
          <a:p>
            <a:r>
              <a:rPr lang="ru-RU" sz="1200"/>
              <a:t>-субвенции;</a:t>
            </a:r>
          </a:p>
          <a:p>
            <a:r>
              <a:rPr lang="ru-RU" sz="1200"/>
              <a:t>-межбюджетные</a:t>
            </a:r>
          </a:p>
          <a:p>
            <a:r>
              <a:rPr lang="ru-RU" sz="1200"/>
              <a:t> трансферты.</a:t>
            </a:r>
          </a:p>
        </p:txBody>
      </p: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635375" y="2492375"/>
            <a:ext cx="2520950" cy="25193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Неналоговые доходы</a:t>
            </a:r>
          </a:p>
          <a:p>
            <a:r>
              <a:rPr lang="ru-RU" dirty="0"/>
              <a:t>-</a:t>
            </a:r>
            <a:r>
              <a:rPr lang="ru-RU" sz="1200" dirty="0"/>
              <a:t>доходы от использования</a:t>
            </a:r>
          </a:p>
          <a:p>
            <a:r>
              <a:rPr lang="ru-RU" sz="1200" dirty="0"/>
              <a:t>имущества, находящегося в</a:t>
            </a:r>
          </a:p>
          <a:p>
            <a:r>
              <a:rPr lang="ru-RU" sz="1200" dirty="0"/>
              <a:t>муниципальной собственности;</a:t>
            </a:r>
          </a:p>
          <a:p>
            <a:r>
              <a:rPr lang="ru-RU" sz="1200" dirty="0"/>
              <a:t>-платежи при пользовании</a:t>
            </a:r>
          </a:p>
          <a:p>
            <a:r>
              <a:rPr lang="ru-RU" sz="1200" dirty="0"/>
              <a:t>природными ресурсами;</a:t>
            </a:r>
          </a:p>
          <a:p>
            <a:r>
              <a:rPr lang="ru-RU" sz="1200" dirty="0"/>
              <a:t>-доходы от продажи </a:t>
            </a:r>
          </a:p>
          <a:p>
            <a:r>
              <a:rPr lang="ru-RU" sz="1200" dirty="0"/>
              <a:t>материальных и</a:t>
            </a:r>
          </a:p>
          <a:p>
            <a:r>
              <a:rPr lang="ru-RU" sz="1200" dirty="0"/>
              <a:t>нематериальных активов;</a:t>
            </a:r>
          </a:p>
          <a:p>
            <a:r>
              <a:rPr lang="ru-RU" sz="1200" dirty="0"/>
              <a:t>-штрафы, санкции, возмещение</a:t>
            </a:r>
          </a:p>
          <a:p>
            <a:r>
              <a:rPr lang="ru-RU" sz="1200" dirty="0"/>
              <a:t>ущерба;</a:t>
            </a:r>
          </a:p>
          <a:p>
            <a:r>
              <a:rPr lang="ru-RU" sz="1200" dirty="0"/>
              <a:t>-прочие неналоговые доходы</a:t>
            </a:r>
          </a:p>
        </p:txBody>
      </p:sp>
      <p:cxnSp>
        <p:nvCxnSpPr>
          <p:cNvPr id="4" name="Прямая со стрелкой 29"/>
          <p:cNvCxnSpPr>
            <a:cxnSpLocks noChangeShapeType="1"/>
          </p:cNvCxnSpPr>
          <p:nvPr/>
        </p:nvCxnSpPr>
        <p:spPr bwMode="auto">
          <a:xfrm flipH="1">
            <a:off x="2916238" y="1700213"/>
            <a:ext cx="647700" cy="28892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8073</TotalTime>
  <Words>2176</Words>
  <Application>Microsoft Office PowerPoint</Application>
  <PresentationFormat>Экран (4:3)</PresentationFormat>
  <Paragraphs>399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Cyr</vt:lpstr>
      <vt:lpstr>Calibri</vt:lpstr>
      <vt:lpstr>Times New Roman</vt:lpstr>
      <vt:lpstr>Times New Roman CYR</vt:lpstr>
      <vt:lpstr>Trebuchet MS</vt:lpstr>
      <vt:lpstr>YS Text</vt:lpstr>
      <vt:lpstr>Тема Office</vt:lpstr>
      <vt:lpstr>Муниципальное образование  «Токсовское городское поселение»</vt:lpstr>
      <vt:lpstr>Муниципальное образование  «Токсовское городское поселение» Всеволожского муниципального района Ленинградской области</vt:lpstr>
      <vt:lpstr>Презентация PowerPoint</vt:lpstr>
      <vt:lpstr>Презентация PowerPoint</vt:lpstr>
      <vt:lpstr>Презентация PowerPoint</vt:lpstr>
      <vt:lpstr>На чем основано составление местного бюджета</vt:lpstr>
      <vt:lpstr>Участие граждан в бюджетном процессе</vt:lpstr>
      <vt:lpstr>Публичные слушания</vt:lpstr>
      <vt:lpstr>Доходы бюджета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Реализация муниципальных программ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user</cp:lastModifiedBy>
  <cp:revision>304</cp:revision>
  <cp:lastPrinted>2020-11-12T12:28:30Z</cp:lastPrinted>
  <dcterms:created xsi:type="dcterms:W3CDTF">2018-06-05T07:09:18Z</dcterms:created>
  <dcterms:modified xsi:type="dcterms:W3CDTF">2023-11-27T10:26:06Z</dcterms:modified>
</cp:coreProperties>
</file>